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5143500" cx="9144000"/>
  <p:notesSz cx="6858000" cy="9144000"/>
  <p:embeddedFontLst>
    <p:embeddedFont>
      <p:font typeface="Proxima Nova"/>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9" roundtripDataSignature="AMtx7mgVTL3+dcyPN1k6bWqMokFwv5nK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ProximaNova-bold.fntdata"/><Relationship Id="rId41" Type="http://schemas.openxmlformats.org/officeDocument/2006/relationships/slide" Target="slides/slide36.xml"/><Relationship Id="rId85" Type="http://schemas.openxmlformats.org/officeDocument/2006/relationships/font" Target="fonts/ProximaNova-regular.fntdata"/><Relationship Id="rId44" Type="http://schemas.openxmlformats.org/officeDocument/2006/relationships/slide" Target="slides/slide39.xml"/><Relationship Id="rId88" Type="http://schemas.openxmlformats.org/officeDocument/2006/relationships/font" Target="fonts/ProximaNova-boldItalic.fntdata"/><Relationship Id="rId43" Type="http://schemas.openxmlformats.org/officeDocument/2006/relationships/slide" Target="slides/slide38.xml"/><Relationship Id="rId87" Type="http://schemas.openxmlformats.org/officeDocument/2006/relationships/font" Target="fonts/ProximaNova-italic.fntdata"/><Relationship Id="rId46" Type="http://schemas.openxmlformats.org/officeDocument/2006/relationships/slide" Target="slides/slide41.xml"/><Relationship Id="rId45" Type="http://schemas.openxmlformats.org/officeDocument/2006/relationships/slide" Target="slides/slide40.xml"/><Relationship Id="rId89" Type="http://customschemas.google.com/relationships/presentationmetadata" Target="meta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810586e8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810586e8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e810586e8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e810586e8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8551752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8551752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810586e8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810586e8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7c876f13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7c876f13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5614d6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15614d6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8952ea5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8952ea5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ac4b94a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ac4b94a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154537ae3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154537ae3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7c876f13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e7c876f13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54537ae3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54537ae3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54537ae3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54537ae3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154537ae3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154537ae3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54537ae3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54537ae3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154537ae3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154537ae3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54537ae3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154537ae3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e7c876f1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e7c876f13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e9ad95869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e9ad95869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9ad95869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e9ad95869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ac4b94a7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eac4b94a7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e9ad9586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e9ad9586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e9ad95869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e9ad95869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9ad95869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e9ad958695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9ad95869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e9ad958695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9ad95869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9ad95869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e9dc6b24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e9dc6b24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810586e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e810586e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e9dc6b246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e9dc6b246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e9ad95869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e9ad95869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9dc6b24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e9dc6b24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e9dc6b246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e9dc6b246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e9dc6b246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e9dc6b246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9dc6b246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e9dc6b246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15614d6cb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15614d6cb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15614d6c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15614d6c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9dc6b246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9dc6b246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810586e8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810586e8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9dc6b246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9dc6b246e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e9dc6b246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e9dc6b246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7c876f1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7c876f13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e9dc6b246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e9dc6b246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9dc6b246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e9dc6b246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e810586e8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e810586e8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e9dc6b246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e9dc6b246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a1dbcd39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ea1dbcd39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9dc6b246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2e9dc6b246e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e9dc6b246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e9dc6b246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e9dc6b246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2e9dc6b246e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9dc6b246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e9dc6b246e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e9dc6b246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e9dc6b246e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e9dc6b246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e9dc6b246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ea1dbcd3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ea1dbcd3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ea1dbcd39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2ea1dbcd39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810586e8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e810586e8c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4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40"/>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40"/>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4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9"/>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49"/>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4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4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4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4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46"/>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47"/>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47"/>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47"/>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4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48"/>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0.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5.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0.png"/><Relationship Id="rId4" Type="http://schemas.openxmlformats.org/officeDocument/2006/relationships/image" Target="../media/image68.png"/><Relationship Id="rId5" Type="http://schemas.openxmlformats.org/officeDocument/2006/relationships/image" Target="../media/image58.png"/><Relationship Id="rId6"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2.png"/><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fr"/>
              <a:t>Travail réalisé</a:t>
            </a:r>
            <a:endParaRPr/>
          </a:p>
        </p:txBody>
      </p:sp>
      <p:sp>
        <p:nvSpPr>
          <p:cNvPr id="60" name="Google Shape;60;p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a:t>Semaine du 24 juin au 05 juillet</a:t>
            </a:r>
            <a:endParaRPr/>
          </a:p>
        </p:txBody>
      </p:sp>
      <p:sp>
        <p:nvSpPr>
          <p:cNvPr id="61" name="Google Shape;61;p1"/>
          <p:cNvSpPr txBox="1"/>
          <p:nvPr>
            <p:ph idx="1" type="subTitle"/>
          </p:nvPr>
        </p:nvSpPr>
        <p:spPr>
          <a:xfrm>
            <a:off x="510450" y="38123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sz="1800"/>
              <a:t>Kévin TANG</a:t>
            </a:r>
            <a:endParaRPr sz="1800"/>
          </a:p>
        </p:txBody>
      </p:sp>
      <p:sp>
        <p:nvSpPr>
          <p:cNvPr id="62" name="Google Shape;62;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e810586e8c_0_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Encodage des données catégorielles</a:t>
            </a:r>
            <a:endParaRPr/>
          </a:p>
        </p:txBody>
      </p:sp>
      <p:sp>
        <p:nvSpPr>
          <p:cNvPr id="124" name="Google Shape;124;g2e810586e8c_0_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algorithmes de machine learning nécessitent des données numériques. Les données catégorielles doivent donc être transformées en format numérique pour être utilisées dans les modèles.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L’encodeur utilisé est OneHotEncoder qui crée une nouvelle colonne pour chaque catégorie avec des valeurs binaires (0 ou 1). Le dataset s’agrandit de 144 colonnes.</a:t>
            </a:r>
            <a:endParaRPr/>
          </a:p>
        </p:txBody>
      </p:sp>
      <p:sp>
        <p:nvSpPr>
          <p:cNvPr id="125" name="Google Shape;125;g2e810586e8c_0_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26" name="Google Shape;126;g2e810586e8c_0_46"/>
          <p:cNvPicPr preferRelativeResize="0"/>
          <p:nvPr/>
        </p:nvPicPr>
        <p:blipFill>
          <a:blip r:embed="rId3">
            <a:alphaModFix/>
          </a:blip>
          <a:stretch>
            <a:fillRect/>
          </a:stretch>
        </p:blipFill>
        <p:spPr>
          <a:xfrm>
            <a:off x="358238" y="3169113"/>
            <a:ext cx="962025" cy="1752600"/>
          </a:xfrm>
          <a:prstGeom prst="rect">
            <a:avLst/>
          </a:prstGeom>
          <a:noFill/>
          <a:ln>
            <a:noFill/>
          </a:ln>
        </p:spPr>
      </p:pic>
      <p:pic>
        <p:nvPicPr>
          <p:cNvPr id="127" name="Google Shape;127;g2e810586e8c_0_46"/>
          <p:cNvPicPr preferRelativeResize="0"/>
          <p:nvPr/>
        </p:nvPicPr>
        <p:blipFill>
          <a:blip r:embed="rId4">
            <a:alphaModFix/>
          </a:blip>
          <a:stretch>
            <a:fillRect/>
          </a:stretch>
        </p:blipFill>
        <p:spPr>
          <a:xfrm>
            <a:off x="3106538" y="3164363"/>
            <a:ext cx="5686425" cy="1762125"/>
          </a:xfrm>
          <a:prstGeom prst="rect">
            <a:avLst/>
          </a:prstGeom>
          <a:noFill/>
          <a:ln>
            <a:noFill/>
          </a:ln>
        </p:spPr>
      </p:pic>
      <p:sp>
        <p:nvSpPr>
          <p:cNvPr id="128" name="Google Shape;128;g2e810586e8c_0_46"/>
          <p:cNvSpPr/>
          <p:nvPr/>
        </p:nvSpPr>
        <p:spPr>
          <a:xfrm>
            <a:off x="1732363" y="3963800"/>
            <a:ext cx="962100" cy="29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e810586e8c_0_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Variables target</a:t>
            </a:r>
            <a:endParaRPr/>
          </a:p>
        </p:txBody>
      </p:sp>
      <p:sp>
        <p:nvSpPr>
          <p:cNvPr id="134" name="Google Shape;134;g2e810586e8c_0_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400"/>
              <a:t>Au début de notre étude, n</a:t>
            </a:r>
            <a:r>
              <a:rPr lang="fr" sz="1400"/>
              <a:t>ous avions identifié 3 variables cibles : </a:t>
            </a:r>
            <a:endParaRPr sz="1400"/>
          </a:p>
          <a:p>
            <a:pPr indent="-317500" lvl="0" marL="457200" rtl="0" algn="l">
              <a:spcBef>
                <a:spcPts val="0"/>
              </a:spcBef>
              <a:spcAft>
                <a:spcPts val="0"/>
              </a:spcAft>
              <a:buSzPts val="1400"/>
              <a:buChar char="●"/>
            </a:pPr>
            <a:r>
              <a:rPr lang="fr" sz="1400"/>
              <a:t>KWH : </a:t>
            </a:r>
            <a:r>
              <a:rPr lang="fr" sz="1400"/>
              <a:t>quantité totale d’électricité utilisé en kilowatt-heure</a:t>
            </a:r>
            <a:endParaRPr sz="1400"/>
          </a:p>
          <a:p>
            <a:pPr indent="-317500" lvl="0" marL="457200" rtl="0" algn="l">
              <a:spcBef>
                <a:spcPts val="0"/>
              </a:spcBef>
              <a:spcAft>
                <a:spcPts val="0"/>
              </a:spcAft>
              <a:buSzPts val="1400"/>
              <a:buChar char="●"/>
            </a:pPr>
            <a:r>
              <a:rPr lang="fr" sz="1400"/>
              <a:t>BTUEL : </a:t>
            </a:r>
            <a:r>
              <a:rPr lang="fr" sz="1400"/>
              <a:t>quantité totale d’électricité utilisé en BTU (British Thermal Unit)</a:t>
            </a:r>
            <a:endParaRPr sz="1400"/>
          </a:p>
          <a:p>
            <a:pPr indent="-317500" lvl="0" marL="457200" rtl="0" algn="l">
              <a:spcBef>
                <a:spcPts val="0"/>
              </a:spcBef>
              <a:spcAft>
                <a:spcPts val="0"/>
              </a:spcAft>
              <a:buSzPts val="1400"/>
              <a:buChar char="●"/>
            </a:pPr>
            <a:r>
              <a:rPr lang="fr" sz="1400"/>
              <a:t>DOLLAREL : coût total de l’électricité consommé en dollar</a:t>
            </a:r>
            <a:endParaRPr sz="1400"/>
          </a:p>
          <a:p>
            <a:pPr indent="0" lvl="0" marL="0" rtl="0" algn="l">
              <a:spcBef>
                <a:spcPts val="0"/>
              </a:spcBef>
              <a:spcAft>
                <a:spcPts val="0"/>
              </a:spcAft>
              <a:buNone/>
            </a:pPr>
            <a:r>
              <a:rPr lang="fr" sz="1400"/>
              <a:t>Cependant, après avoir effectué une analyse de corrélation sur ces variables,</a:t>
            </a:r>
            <a:r>
              <a:rPr lang="fr" sz="1400"/>
              <a:t> il est possible de réduire ce nombre à deux, en gardant KWH et DOLLAREL.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35" name="Google Shape;135;g2e810586e8c_0_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36" name="Google Shape;136;g2e810586e8c_0_83"/>
          <p:cNvPicPr preferRelativeResize="0"/>
          <p:nvPr/>
        </p:nvPicPr>
        <p:blipFill>
          <a:blip r:embed="rId3">
            <a:alphaModFix/>
          </a:blip>
          <a:stretch>
            <a:fillRect/>
          </a:stretch>
        </p:blipFill>
        <p:spPr>
          <a:xfrm>
            <a:off x="4999313" y="2485225"/>
            <a:ext cx="2605825" cy="250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e8551752f1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Variables corrélées</a:t>
            </a:r>
            <a:endParaRPr/>
          </a:p>
        </p:txBody>
      </p:sp>
      <p:sp>
        <p:nvSpPr>
          <p:cNvPr id="142" name="Google Shape;142;g2e8551752f1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Détection des paires de variables fortement corrélées (corrélation &gt; 0.9).</a:t>
            </a:r>
            <a:endParaRPr/>
          </a:p>
          <a:p>
            <a:pPr indent="-342900" lvl="0" marL="457200" rtl="0" algn="l">
              <a:spcBef>
                <a:spcPts val="0"/>
              </a:spcBef>
              <a:spcAft>
                <a:spcPts val="0"/>
              </a:spcAft>
              <a:buSzPts val="1800"/>
              <a:buChar char="●"/>
            </a:pPr>
            <a:r>
              <a:rPr lang="fr"/>
              <a:t>Suppression de c</a:t>
            </a:r>
            <a:r>
              <a:rPr lang="fr"/>
              <a:t>es variables pour réduire la redondance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Exemples : </a:t>
            </a:r>
            <a:endParaRPr/>
          </a:p>
          <a:p>
            <a:pPr indent="-342900" lvl="0" marL="457200" rtl="0" algn="l">
              <a:spcBef>
                <a:spcPts val="0"/>
              </a:spcBef>
              <a:spcAft>
                <a:spcPts val="0"/>
              </a:spcAft>
              <a:buSzPts val="1800"/>
              <a:buChar char="-"/>
            </a:pPr>
            <a:r>
              <a:rPr lang="fr"/>
              <a:t>toutes les variables “state_postal” corrélées avec les variables “state_name”</a:t>
            </a:r>
            <a:endParaRPr/>
          </a:p>
          <a:p>
            <a:pPr indent="-342900" lvl="0" marL="457200" rtl="0" algn="l">
              <a:spcBef>
                <a:spcPts val="0"/>
              </a:spcBef>
              <a:spcAft>
                <a:spcPts val="0"/>
              </a:spcAft>
              <a:buSzPts val="1800"/>
              <a:buChar char="-"/>
            </a:pPr>
            <a:r>
              <a:rPr lang="fr"/>
              <a:t>la variable “BA_climate_x0_Subarctic” corrélée avec “IECC_climate_code_x0_8AK”</a:t>
            </a:r>
            <a:endParaRPr/>
          </a:p>
          <a:p>
            <a:pPr indent="-342900" lvl="0" marL="457200" rtl="0" algn="l">
              <a:spcBef>
                <a:spcPts val="0"/>
              </a:spcBef>
              <a:spcAft>
                <a:spcPts val="0"/>
              </a:spcAft>
              <a:buSzPts val="1800"/>
              <a:buChar char="-"/>
            </a:pPr>
            <a:r>
              <a:rPr lang="fr"/>
              <a:t>la variable “AIRCOND” corrélée avec “ELCOOL”, ce qui nous indique que tous les climatiseurs utilisent l’électricité comme source d’énergie</a:t>
            </a:r>
            <a:endParaRPr/>
          </a:p>
        </p:txBody>
      </p:sp>
      <p:sp>
        <p:nvSpPr>
          <p:cNvPr id="143" name="Google Shape;143;g2e8551752f1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144" name="Google Shape;144;g2e8551752f1_0_0"/>
          <p:cNvSpPr txBox="1"/>
          <p:nvPr/>
        </p:nvSpPr>
        <p:spPr>
          <a:xfrm>
            <a:off x="387575" y="153975"/>
            <a:ext cx="24594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mettre un exemple de variables correlees et non correclee</a:t>
            </a:r>
            <a:endParaRPr sz="1800">
              <a:solidFill>
                <a:srgbClr val="FF0000"/>
              </a:solidFill>
              <a:latin typeface="Proxima Nova"/>
              <a:ea typeface="Proxima Nova"/>
              <a:cs typeface="Proxima Nova"/>
              <a:sym typeface="Proxima Nova"/>
            </a:endParaRPr>
          </a:p>
        </p:txBody>
      </p:sp>
      <p:sp>
        <p:nvSpPr>
          <p:cNvPr id="145" name="Google Shape;145;g2e8551752f1_0_0"/>
          <p:cNvSpPr txBox="1"/>
          <p:nvPr/>
        </p:nvSpPr>
        <p:spPr>
          <a:xfrm>
            <a:off x="264950" y="4289200"/>
            <a:ext cx="30111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mettre nb variables supprimées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e810586e8c_0_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Conclusion du pré-traitement</a:t>
            </a:r>
            <a:endParaRPr/>
          </a:p>
        </p:txBody>
      </p:sp>
      <p:sp>
        <p:nvSpPr>
          <p:cNvPr id="151" name="Google Shape;151;g2e810586e8c_0_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t>Taille du dataset après pré-traitement</a:t>
            </a:r>
            <a:endParaRPr b="1"/>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Nombre d’échantillons : 18496</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Nombre de variables : 799 -&gt; 310</a:t>
            </a:r>
            <a:endParaRPr/>
          </a:p>
          <a:p>
            <a:pPr indent="0" lvl="0" marL="0" rtl="0" algn="l">
              <a:spcBef>
                <a:spcPts val="0"/>
              </a:spcBef>
              <a:spcAft>
                <a:spcPts val="0"/>
              </a:spcAft>
              <a:buNone/>
            </a:pPr>
            <a:r>
              <a:t/>
            </a:r>
            <a:endParaRPr/>
          </a:p>
        </p:txBody>
      </p:sp>
      <p:sp>
        <p:nvSpPr>
          <p:cNvPr id="152" name="Google Shape;152;g2e810586e8c_0_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153" name="Google Shape;153;g2e810586e8c_0_77"/>
          <p:cNvSpPr txBox="1"/>
          <p:nvPr/>
        </p:nvSpPr>
        <p:spPr>
          <a:xfrm>
            <a:off x="387575" y="440100"/>
            <a:ext cx="16827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à revoir si à jour</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e7c876f138_0_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Visualisation des données</a:t>
            </a:r>
            <a:endParaRPr/>
          </a:p>
        </p:txBody>
      </p:sp>
      <p:sp>
        <p:nvSpPr>
          <p:cNvPr id="159" name="Google Shape;159;g2e7c876f138_0_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60" name="Google Shape;160;g2e7c876f138_0_69"/>
          <p:cNvPicPr preferRelativeResize="0"/>
          <p:nvPr/>
        </p:nvPicPr>
        <p:blipFill>
          <a:blip r:embed="rId3">
            <a:alphaModFix/>
          </a:blip>
          <a:stretch>
            <a:fillRect/>
          </a:stretch>
        </p:blipFill>
        <p:spPr>
          <a:xfrm>
            <a:off x="2112350" y="1017725"/>
            <a:ext cx="4919288" cy="3820975"/>
          </a:xfrm>
          <a:prstGeom prst="rect">
            <a:avLst/>
          </a:prstGeom>
          <a:noFill/>
          <a:ln>
            <a:noFill/>
          </a:ln>
        </p:spPr>
      </p:pic>
      <p:sp>
        <p:nvSpPr>
          <p:cNvPr id="161" name="Google Shape;161;g2e7c876f138_0_69"/>
          <p:cNvSpPr txBox="1"/>
          <p:nvPr/>
        </p:nvSpPr>
        <p:spPr>
          <a:xfrm>
            <a:off x="387575" y="440100"/>
            <a:ext cx="16827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à revoir si à jour,  310 var ?</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15614d6cbe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Corrélation avec ELPAY</a:t>
            </a:r>
            <a:endParaRPr/>
          </a:p>
        </p:txBody>
      </p:sp>
      <p:sp>
        <p:nvSpPr>
          <p:cNvPr id="167" name="Google Shape;167;g215614d6cbe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68" name="Google Shape;168;g215614d6cbe_0_0"/>
          <p:cNvPicPr preferRelativeResize="0"/>
          <p:nvPr/>
        </p:nvPicPr>
        <p:blipFill>
          <a:blip r:embed="rId3">
            <a:alphaModFix/>
          </a:blip>
          <a:stretch>
            <a:fillRect/>
          </a:stretch>
        </p:blipFill>
        <p:spPr>
          <a:xfrm>
            <a:off x="1743075" y="2181225"/>
            <a:ext cx="5657850" cy="78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Sélection de features</a:t>
            </a:r>
            <a:endParaRPr/>
          </a:p>
        </p:txBody>
      </p:sp>
      <p:sp>
        <p:nvSpPr>
          <p:cNvPr id="174" name="Google Shape;17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e8952ea516_0_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111111"/>
              <a:buFont typeface="Arial"/>
              <a:buNone/>
            </a:pPr>
            <a:r>
              <a:rPr lang="fr"/>
              <a:t>Méthode 1 : Corrélation sur l’ensemble des données</a:t>
            </a:r>
            <a:endParaRPr/>
          </a:p>
        </p:txBody>
      </p:sp>
      <p:sp>
        <p:nvSpPr>
          <p:cNvPr id="180" name="Google Shape;180;g2e8952ea516_0_20"/>
          <p:cNvSpPr txBox="1"/>
          <p:nvPr>
            <p:ph idx="1" type="body"/>
          </p:nvPr>
        </p:nvSpPr>
        <p:spPr>
          <a:xfrm>
            <a:off x="311700" y="1152475"/>
            <a:ext cx="8520600" cy="209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Calcul de la corrélation entre toutes les variables et la variable target ‘KWH’</a:t>
            </a:r>
            <a:endParaRPr/>
          </a:p>
          <a:p>
            <a:pPr indent="-342900" lvl="0" marL="457200" rtl="0" algn="l">
              <a:spcBef>
                <a:spcPts val="0"/>
              </a:spcBef>
              <a:spcAft>
                <a:spcPts val="0"/>
              </a:spcAft>
              <a:buSzPts val="1800"/>
              <a:buChar char="●"/>
            </a:pPr>
            <a:r>
              <a:rPr lang="fr"/>
              <a:t>Calcul de la corrélation entre toutes les variables et la variable target ‘DOLLAREL’</a:t>
            </a:r>
            <a:endParaRPr/>
          </a:p>
          <a:p>
            <a:pPr indent="-342900" lvl="0" marL="457200" rtl="0" algn="l">
              <a:spcBef>
                <a:spcPts val="0"/>
              </a:spcBef>
              <a:spcAft>
                <a:spcPts val="0"/>
              </a:spcAft>
              <a:buSzPts val="1800"/>
              <a:buChar char="●"/>
            </a:pPr>
            <a:r>
              <a:rPr lang="fr"/>
              <a:t>Sélection des variables avec une corrélation supérieure à la moyenne</a:t>
            </a:r>
            <a:endParaRPr/>
          </a:p>
          <a:p>
            <a:pPr indent="-342900" lvl="0" marL="457200" rtl="0" algn="l">
              <a:spcBef>
                <a:spcPts val="0"/>
              </a:spcBef>
              <a:spcAft>
                <a:spcPts val="0"/>
              </a:spcAft>
              <a:buSzPts val="1800"/>
              <a:buChar char="●"/>
            </a:pPr>
            <a:r>
              <a:rPr lang="fr"/>
              <a:t>Intersection des variables</a:t>
            </a:r>
            <a:endParaRPr/>
          </a:p>
          <a:p>
            <a:pPr indent="-342900" lvl="0" marL="457200" rtl="0" algn="l">
              <a:spcBef>
                <a:spcPts val="0"/>
              </a:spcBef>
              <a:spcAft>
                <a:spcPts val="0"/>
              </a:spcAft>
              <a:buSzPts val="1800"/>
              <a:buChar char="●"/>
            </a:pPr>
            <a:r>
              <a:rPr lang="fr"/>
              <a:t>Résultat : 106 variables</a:t>
            </a:r>
            <a:endParaRPr/>
          </a:p>
        </p:txBody>
      </p:sp>
      <p:sp>
        <p:nvSpPr>
          <p:cNvPr id="181" name="Google Shape;181;g2e8952ea516_0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182" name="Google Shape;182;g2e8952ea516_0_20"/>
          <p:cNvSpPr txBox="1"/>
          <p:nvPr/>
        </p:nvSpPr>
        <p:spPr>
          <a:xfrm>
            <a:off x="1174500" y="3318900"/>
            <a:ext cx="1903200" cy="699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Corr. avec KWH</a:t>
            </a:r>
            <a:endParaRPr sz="1800">
              <a:solidFill>
                <a:schemeClr val="accent3"/>
              </a:solidFill>
              <a:latin typeface="Proxima Nova"/>
              <a:ea typeface="Proxima Nova"/>
              <a:cs typeface="Proxima Nova"/>
              <a:sym typeface="Proxima Nova"/>
            </a:endParaRPr>
          </a:p>
        </p:txBody>
      </p:sp>
      <p:sp>
        <p:nvSpPr>
          <p:cNvPr id="183" name="Google Shape;183;g2e8952ea516_0_20"/>
          <p:cNvSpPr txBox="1"/>
          <p:nvPr/>
        </p:nvSpPr>
        <p:spPr>
          <a:xfrm>
            <a:off x="1174500" y="4214850"/>
            <a:ext cx="1903200" cy="699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Corr. avec DOLLAREL</a:t>
            </a:r>
            <a:endParaRPr sz="1800">
              <a:solidFill>
                <a:schemeClr val="accent3"/>
              </a:solidFill>
              <a:latin typeface="Proxima Nova"/>
              <a:ea typeface="Proxima Nova"/>
              <a:cs typeface="Proxima Nova"/>
              <a:sym typeface="Proxima Nova"/>
            </a:endParaRPr>
          </a:p>
        </p:txBody>
      </p:sp>
      <p:sp>
        <p:nvSpPr>
          <p:cNvPr id="184" name="Google Shape;184;g2e8952ea516_0_20"/>
          <p:cNvSpPr txBox="1"/>
          <p:nvPr/>
        </p:nvSpPr>
        <p:spPr>
          <a:xfrm>
            <a:off x="3874750" y="3409350"/>
            <a:ext cx="1313400" cy="519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Corr. &gt; moy</a:t>
            </a:r>
            <a:endParaRPr sz="1800">
              <a:solidFill>
                <a:schemeClr val="accent3"/>
              </a:solidFill>
              <a:latin typeface="Proxima Nova"/>
              <a:ea typeface="Proxima Nova"/>
              <a:cs typeface="Proxima Nova"/>
              <a:sym typeface="Proxima Nova"/>
            </a:endParaRPr>
          </a:p>
        </p:txBody>
      </p:sp>
      <p:sp>
        <p:nvSpPr>
          <p:cNvPr id="185" name="Google Shape;185;g2e8952ea516_0_20"/>
          <p:cNvSpPr txBox="1"/>
          <p:nvPr/>
        </p:nvSpPr>
        <p:spPr>
          <a:xfrm>
            <a:off x="3874750" y="4305300"/>
            <a:ext cx="1313400" cy="519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Corr.</a:t>
            </a:r>
            <a:r>
              <a:rPr lang="fr" sz="1800">
                <a:solidFill>
                  <a:schemeClr val="accent3"/>
                </a:solidFill>
                <a:latin typeface="Proxima Nova"/>
                <a:ea typeface="Proxima Nova"/>
                <a:cs typeface="Proxima Nova"/>
                <a:sym typeface="Proxima Nova"/>
              </a:rPr>
              <a:t> &gt; moy</a:t>
            </a:r>
            <a:endParaRPr sz="1800">
              <a:solidFill>
                <a:schemeClr val="accent3"/>
              </a:solidFill>
              <a:latin typeface="Proxima Nova"/>
              <a:ea typeface="Proxima Nova"/>
              <a:cs typeface="Proxima Nova"/>
              <a:sym typeface="Proxima Nova"/>
            </a:endParaRPr>
          </a:p>
        </p:txBody>
      </p:sp>
      <p:sp>
        <p:nvSpPr>
          <p:cNvPr id="186" name="Google Shape;186;g2e8952ea516_0_20"/>
          <p:cNvSpPr txBox="1"/>
          <p:nvPr/>
        </p:nvSpPr>
        <p:spPr>
          <a:xfrm>
            <a:off x="6695475" y="3865650"/>
            <a:ext cx="1360500" cy="519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Intersection</a:t>
            </a:r>
            <a:endParaRPr sz="1800">
              <a:solidFill>
                <a:schemeClr val="accent3"/>
              </a:solidFill>
              <a:latin typeface="Proxima Nova"/>
              <a:ea typeface="Proxima Nova"/>
              <a:cs typeface="Proxima Nova"/>
              <a:sym typeface="Proxima Nova"/>
            </a:endParaRPr>
          </a:p>
        </p:txBody>
      </p:sp>
      <p:sp>
        <p:nvSpPr>
          <p:cNvPr id="187" name="Google Shape;187;g2e8952ea516_0_20"/>
          <p:cNvSpPr/>
          <p:nvPr/>
        </p:nvSpPr>
        <p:spPr>
          <a:xfrm>
            <a:off x="3077700" y="3562700"/>
            <a:ext cx="796800" cy="24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8" name="Google Shape;188;g2e8952ea516_0_20"/>
          <p:cNvSpPr/>
          <p:nvPr/>
        </p:nvSpPr>
        <p:spPr>
          <a:xfrm>
            <a:off x="3077700" y="4443000"/>
            <a:ext cx="796800" cy="24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9" name="Google Shape;189;g2e8952ea516_0_20"/>
          <p:cNvSpPr/>
          <p:nvPr/>
        </p:nvSpPr>
        <p:spPr>
          <a:xfrm rot="-1487362">
            <a:off x="5688522" y="4305444"/>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0" name="Google Shape;190;g2e8952ea516_0_20"/>
          <p:cNvSpPr/>
          <p:nvPr/>
        </p:nvSpPr>
        <p:spPr>
          <a:xfrm rot="1496463">
            <a:off x="5688547" y="3514780"/>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1" name="Google Shape;191;g2e8952ea516_0_20"/>
          <p:cNvSpPr txBox="1"/>
          <p:nvPr/>
        </p:nvSpPr>
        <p:spPr>
          <a:xfrm>
            <a:off x="373950" y="97625"/>
            <a:ext cx="23844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ajouter le nb de variables</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eac4b94a76_0_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g2eac4b94a76_0_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Ajouter un affichage pour les resultats de la methode 1 </a:t>
            </a:r>
            <a:endParaRPr/>
          </a:p>
          <a:p>
            <a:pPr indent="0" lvl="0" marL="0" rtl="0" algn="l">
              <a:spcBef>
                <a:spcPts val="0"/>
              </a:spcBef>
              <a:spcAft>
                <a:spcPts val="0"/>
              </a:spcAft>
              <a:buNone/>
            </a:pPr>
            <a:r>
              <a:rPr lang="fr"/>
              <a:t>tableau avec une 50aine de vars</a:t>
            </a:r>
            <a:endParaRPr/>
          </a:p>
        </p:txBody>
      </p:sp>
      <p:sp>
        <p:nvSpPr>
          <p:cNvPr id="198" name="Google Shape;198;g2eac4b94a76_0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154537ae3c_0_34"/>
          <p:cNvSpPr txBox="1"/>
          <p:nvPr>
            <p:ph idx="1" type="body"/>
          </p:nvPr>
        </p:nvSpPr>
        <p:spPr>
          <a:xfrm>
            <a:off x="311700" y="1152475"/>
            <a:ext cx="8520600" cy="351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Catégorisation des variables : </a:t>
            </a:r>
            <a:endParaRPr/>
          </a:p>
          <a:p>
            <a:pPr indent="0" lvl="0" marL="457200" rtl="0" algn="l">
              <a:spcBef>
                <a:spcPts val="0"/>
              </a:spcBef>
              <a:spcAft>
                <a:spcPts val="0"/>
              </a:spcAft>
              <a:buNone/>
            </a:pPr>
            <a:r>
              <a:rPr lang="fr"/>
              <a:t>Dans le dataset d’origine, les variables sont déjà toutes catégorisées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
              <a:t>Application de la méthode 1 dans chaque catégorie</a:t>
            </a:r>
            <a:endParaRPr/>
          </a:p>
        </p:txBody>
      </p:sp>
      <p:sp>
        <p:nvSpPr>
          <p:cNvPr id="204" name="Google Shape;204;g2154537ae3c_0_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205" name="Google Shape;205;g2154537ae3c_0_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Corrélation sur les données catégorisées</a:t>
            </a:r>
            <a:endParaRPr/>
          </a:p>
        </p:txBody>
      </p:sp>
      <p:pic>
        <p:nvPicPr>
          <p:cNvPr id="206" name="Google Shape;206;g2154537ae3c_0_34"/>
          <p:cNvPicPr preferRelativeResize="0"/>
          <p:nvPr/>
        </p:nvPicPr>
        <p:blipFill>
          <a:blip r:embed="rId3">
            <a:alphaModFix/>
          </a:blip>
          <a:stretch>
            <a:fillRect/>
          </a:stretch>
        </p:blipFill>
        <p:spPr>
          <a:xfrm>
            <a:off x="651063" y="1853850"/>
            <a:ext cx="7841876" cy="1118400"/>
          </a:xfrm>
          <a:prstGeom prst="rect">
            <a:avLst/>
          </a:prstGeom>
          <a:noFill/>
          <a:ln>
            <a:noFill/>
          </a:ln>
        </p:spPr>
      </p:pic>
      <p:pic>
        <p:nvPicPr>
          <p:cNvPr id="207" name="Google Shape;207;g2154537ae3c_0_34"/>
          <p:cNvPicPr preferRelativeResize="0"/>
          <p:nvPr/>
        </p:nvPicPr>
        <p:blipFill>
          <a:blip r:embed="rId4">
            <a:alphaModFix/>
          </a:blip>
          <a:stretch>
            <a:fillRect/>
          </a:stretch>
        </p:blipFill>
        <p:spPr>
          <a:xfrm>
            <a:off x="651063" y="2972250"/>
            <a:ext cx="7841876" cy="1059900"/>
          </a:xfrm>
          <a:prstGeom prst="rect">
            <a:avLst/>
          </a:prstGeom>
          <a:noFill/>
          <a:ln>
            <a:noFill/>
          </a:ln>
        </p:spPr>
      </p:pic>
      <p:sp>
        <p:nvSpPr>
          <p:cNvPr id="208" name="Google Shape;208;g2154537ae3c_0_34"/>
          <p:cNvSpPr/>
          <p:nvPr/>
        </p:nvSpPr>
        <p:spPr>
          <a:xfrm>
            <a:off x="7487175" y="1853850"/>
            <a:ext cx="1005900" cy="217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2e7c876f138_0_8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Présentation du dataset</a:t>
            </a:r>
            <a:endParaRPr/>
          </a:p>
        </p:txBody>
      </p:sp>
      <p:sp>
        <p:nvSpPr>
          <p:cNvPr id="68" name="Google Shape;68;g2e7c876f138_0_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Résultats</a:t>
            </a:r>
            <a:endParaRPr/>
          </a:p>
          <a:p>
            <a:pPr indent="0" lvl="0" marL="0" rtl="0" algn="ctr">
              <a:lnSpc>
                <a:spcPct val="100000"/>
              </a:lnSpc>
              <a:spcBef>
                <a:spcPts val="0"/>
              </a:spcBef>
              <a:spcAft>
                <a:spcPts val="0"/>
              </a:spcAft>
              <a:buSzPct val="111111"/>
              <a:buNone/>
            </a:pPr>
            <a:r>
              <a:t/>
            </a:r>
            <a:endParaRPr/>
          </a:p>
          <a:p>
            <a:pPr indent="0" lvl="0" marL="0" rtl="0" algn="ctr">
              <a:lnSpc>
                <a:spcPct val="100000"/>
              </a:lnSpc>
              <a:spcBef>
                <a:spcPts val="0"/>
              </a:spcBef>
              <a:spcAft>
                <a:spcPts val="0"/>
              </a:spcAft>
              <a:buSzPct val="111111"/>
              <a:buNone/>
            </a:pPr>
            <a:r>
              <a:t/>
            </a:r>
            <a:endParaRPr/>
          </a:p>
        </p:txBody>
      </p:sp>
      <p:sp>
        <p:nvSpPr>
          <p:cNvPr id="214" name="Google Shape;21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215" name="Google Shape;215;p6"/>
          <p:cNvPicPr preferRelativeResize="0"/>
          <p:nvPr/>
        </p:nvPicPr>
        <p:blipFill>
          <a:blip r:embed="rId3">
            <a:alphaModFix/>
          </a:blip>
          <a:stretch>
            <a:fillRect/>
          </a:stretch>
        </p:blipFill>
        <p:spPr>
          <a:xfrm>
            <a:off x="2335475" y="1017725"/>
            <a:ext cx="4473058"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154537ae3c_0_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Méthode du coude appliquée au gain d’information</a:t>
            </a:r>
            <a:endParaRPr/>
          </a:p>
        </p:txBody>
      </p:sp>
      <p:sp>
        <p:nvSpPr>
          <p:cNvPr id="221" name="Google Shape;221;g2154537ae3c_0_56"/>
          <p:cNvSpPr txBox="1"/>
          <p:nvPr>
            <p:ph idx="1" type="body"/>
          </p:nvPr>
        </p:nvSpPr>
        <p:spPr>
          <a:xfrm>
            <a:off x="311700" y="1089550"/>
            <a:ext cx="8520600" cy="24888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fr"/>
              <a:t>Définition du DecisionTree</a:t>
            </a:r>
            <a:r>
              <a:rPr b="1" lang="fr"/>
              <a:t>Regressor</a:t>
            </a:r>
            <a:endParaRPr/>
          </a:p>
          <a:p>
            <a:pPr indent="0" lvl="0" marL="0" rtl="0" algn="l">
              <a:spcBef>
                <a:spcPts val="0"/>
              </a:spcBef>
              <a:spcAft>
                <a:spcPts val="0"/>
              </a:spcAft>
              <a:buNone/>
            </a:pPr>
            <a:r>
              <a:rPr lang="fr"/>
              <a:t>Le DecisionTreeRegressor est un algorithme d'apprentissage automatique qui utilise un arbre de décision pour prédire des valeurs continues, ici la valeur de KWH ou DOLLAREL.</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Principe du DecisionTreeRegressor</a:t>
            </a:r>
            <a:endParaRPr/>
          </a:p>
          <a:p>
            <a:pPr indent="0" lvl="0" marL="0" rtl="0" algn="l">
              <a:spcBef>
                <a:spcPts val="0"/>
              </a:spcBef>
              <a:spcAft>
                <a:spcPts val="0"/>
              </a:spcAft>
              <a:buNone/>
            </a:pPr>
            <a:r>
              <a:rPr lang="fr"/>
              <a:t>Un arbre de décision est une structure arborescente qui pose des questions sur les caractéristiques des données d'entraînement. À chaque question, l'arbre divise les données en fonction des réponses.</a:t>
            </a:r>
            <a:endParaRPr/>
          </a:p>
          <a:p>
            <a:pPr indent="0" lvl="0" marL="0" rtl="0" algn="l">
              <a:spcBef>
                <a:spcPts val="0"/>
              </a:spcBef>
              <a:spcAft>
                <a:spcPts val="0"/>
              </a:spcAft>
              <a:buNone/>
            </a:pPr>
            <a:r>
              <a:rPr lang="fr"/>
              <a:t>Pour prédire une nouvelle valeur, l'arbre suit les branches de l'arbre en fonction des caractéristiques de la nouvelle donnée. La valeur prédite est la valeur moyenne des données dans la feuille finale.</a:t>
            </a:r>
            <a:endParaRPr/>
          </a:p>
          <a:p>
            <a:pPr indent="0" lvl="0" marL="0" rtl="0" algn="l">
              <a:spcBef>
                <a:spcPts val="0"/>
              </a:spcBef>
              <a:spcAft>
                <a:spcPts val="0"/>
              </a:spcAft>
              <a:buNone/>
            </a:pPr>
            <a:r>
              <a:t/>
            </a:r>
            <a:endParaRPr/>
          </a:p>
        </p:txBody>
      </p:sp>
      <p:sp>
        <p:nvSpPr>
          <p:cNvPr id="222" name="Google Shape;222;g2154537ae3c_0_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223" name="Google Shape;223;g2154537ae3c_0_56"/>
          <p:cNvPicPr preferRelativeResize="0"/>
          <p:nvPr/>
        </p:nvPicPr>
        <p:blipFill>
          <a:blip r:embed="rId3">
            <a:alphaModFix/>
          </a:blip>
          <a:stretch>
            <a:fillRect/>
          </a:stretch>
        </p:blipFill>
        <p:spPr>
          <a:xfrm>
            <a:off x="1946675" y="3239725"/>
            <a:ext cx="5250626" cy="1817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154537ae3c_0_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Méthode du coude appliquée au gain d’information</a:t>
            </a:r>
            <a:endParaRPr/>
          </a:p>
        </p:txBody>
      </p:sp>
      <p:sp>
        <p:nvSpPr>
          <p:cNvPr id="229" name="Google Shape;229;g2154537ae3c_0_74"/>
          <p:cNvSpPr txBox="1"/>
          <p:nvPr>
            <p:ph idx="1" type="body"/>
          </p:nvPr>
        </p:nvSpPr>
        <p:spPr>
          <a:xfrm>
            <a:off x="311700" y="1089550"/>
            <a:ext cx="8520600" cy="3573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fr"/>
              <a:t>Définition de l’Importance des variables</a:t>
            </a:r>
            <a:endParaRPr/>
          </a:p>
          <a:p>
            <a:pPr indent="0" lvl="0" marL="0" rtl="0" algn="l">
              <a:spcBef>
                <a:spcPts val="0"/>
              </a:spcBef>
              <a:spcAft>
                <a:spcPts val="0"/>
              </a:spcAft>
              <a:buNone/>
            </a:pPr>
            <a:r>
              <a:rPr lang="fr"/>
              <a:t>L'importance des variables est évaluée en mesurant la réduction de l'impureté à chaque division de l'arbre de décision. L'impureté est quantifiée par l'erreur quadratique dans notre cas.</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Principe de calcul</a:t>
            </a:r>
            <a:endParaRPr b="1"/>
          </a:p>
          <a:p>
            <a:pPr indent="0" lvl="0" marL="0" rtl="0" algn="l">
              <a:spcBef>
                <a:spcPts val="0"/>
              </a:spcBef>
              <a:spcAft>
                <a:spcPts val="0"/>
              </a:spcAft>
              <a:buNone/>
            </a:pPr>
            <a:r>
              <a:rPr lang="fr"/>
              <a:t>À chaque nœud de l'arbre, l'algorithme sélectionne la caractéristique et le seuil de division qui maximisent la réduction d'impureté des sous-ensembles résultants.</a:t>
            </a:r>
            <a:endParaRPr/>
          </a:p>
          <a:p>
            <a:pPr indent="0" lvl="0" marL="0" rtl="0" algn="l">
              <a:spcBef>
                <a:spcPts val="0"/>
              </a:spcBef>
              <a:spcAft>
                <a:spcPts val="0"/>
              </a:spcAft>
              <a:buNone/>
            </a:pPr>
            <a:r>
              <a:rPr lang="fr"/>
              <a:t>La contribution de chaque caractéristique à cette réduction d'impureté est cumulée tout au long de l'arbre.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L'importance des caractéristiques représente donc la contribution relative de chaque caractéristique à la réduction de l'erreur quadratique.</a:t>
            </a:r>
            <a:endParaRPr/>
          </a:p>
          <a:p>
            <a:pPr indent="0" lvl="0" marL="0" rtl="0" algn="l">
              <a:spcBef>
                <a:spcPts val="0"/>
              </a:spcBef>
              <a:spcAft>
                <a:spcPts val="0"/>
              </a:spcAft>
              <a:buNone/>
            </a:pPr>
            <a:r>
              <a:t/>
            </a:r>
            <a:endParaRPr/>
          </a:p>
        </p:txBody>
      </p:sp>
      <p:sp>
        <p:nvSpPr>
          <p:cNvPr id="230" name="Google Shape;230;g2154537ae3c_0_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154537ae3c_0_86"/>
          <p:cNvSpPr txBox="1"/>
          <p:nvPr>
            <p:ph idx="1" type="body"/>
          </p:nvPr>
        </p:nvSpPr>
        <p:spPr>
          <a:xfrm>
            <a:off x="311700" y="1057825"/>
            <a:ext cx="8520600" cy="2064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fr"/>
              <a:t>Méthode du coude</a:t>
            </a:r>
            <a:endParaRPr/>
          </a:p>
          <a:p>
            <a:pPr indent="0" lvl="0" marL="0" rtl="0" algn="l">
              <a:spcBef>
                <a:spcPts val="1200"/>
              </a:spcBef>
              <a:spcAft>
                <a:spcPts val="0"/>
              </a:spcAft>
              <a:buNone/>
            </a:pPr>
            <a:r>
              <a:rPr lang="fr"/>
              <a:t>Après le calcul de l'importance des variables, celles-ci sont triées par ordre décroissant et leurs importances sont cumulées.</a:t>
            </a:r>
            <a:endParaRPr/>
          </a:p>
          <a:p>
            <a:pPr indent="0" lvl="0" marL="0" rtl="0" algn="l">
              <a:spcBef>
                <a:spcPts val="1200"/>
              </a:spcBef>
              <a:spcAft>
                <a:spcPts val="0"/>
              </a:spcAft>
              <a:buNone/>
            </a:pPr>
            <a:r>
              <a:rPr lang="fr"/>
              <a:t>Une courbe cumulative est ainsi obtenue, illustrée ci-dessous. En identifiant le point de coude sur cette courbe, nous pouvons déterminer un nombre optimal de variables à sélectionner.</a:t>
            </a:r>
            <a:endParaRPr/>
          </a:p>
          <a:p>
            <a:pPr indent="0" lvl="0" marL="0" rtl="0" algn="l">
              <a:spcBef>
                <a:spcPts val="1200"/>
              </a:spcBef>
              <a:spcAft>
                <a:spcPts val="0"/>
              </a:spcAft>
              <a:buNone/>
            </a:pPr>
            <a:r>
              <a:t/>
            </a:r>
            <a:endParaRPr/>
          </a:p>
        </p:txBody>
      </p:sp>
      <p:sp>
        <p:nvSpPr>
          <p:cNvPr id="236" name="Google Shape;236;g2154537ae3c_0_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237" name="Google Shape;237;g2154537ae3c_0_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Méthode du coude appliquée au gain d’information</a:t>
            </a:r>
            <a:endParaRPr/>
          </a:p>
        </p:txBody>
      </p:sp>
      <p:pic>
        <p:nvPicPr>
          <p:cNvPr id="238" name="Google Shape;238;g2154537ae3c_0_86"/>
          <p:cNvPicPr preferRelativeResize="0"/>
          <p:nvPr/>
        </p:nvPicPr>
        <p:blipFill>
          <a:blip r:embed="rId3">
            <a:alphaModFix/>
          </a:blip>
          <a:stretch>
            <a:fillRect/>
          </a:stretch>
        </p:blipFill>
        <p:spPr>
          <a:xfrm>
            <a:off x="664400" y="2682200"/>
            <a:ext cx="3586750" cy="2260775"/>
          </a:xfrm>
          <a:prstGeom prst="rect">
            <a:avLst/>
          </a:prstGeom>
          <a:noFill/>
          <a:ln>
            <a:noFill/>
          </a:ln>
        </p:spPr>
      </p:pic>
      <p:pic>
        <p:nvPicPr>
          <p:cNvPr id="239" name="Google Shape;239;g2154537ae3c_0_86"/>
          <p:cNvPicPr preferRelativeResize="0"/>
          <p:nvPr/>
        </p:nvPicPr>
        <p:blipFill>
          <a:blip r:embed="rId4">
            <a:alphaModFix/>
          </a:blip>
          <a:stretch>
            <a:fillRect/>
          </a:stretch>
        </p:blipFill>
        <p:spPr>
          <a:xfrm>
            <a:off x="4735850" y="2689655"/>
            <a:ext cx="3586749" cy="2245870"/>
          </a:xfrm>
          <a:prstGeom prst="rect">
            <a:avLst/>
          </a:prstGeom>
          <a:noFill/>
          <a:ln>
            <a:noFill/>
          </a:ln>
        </p:spPr>
      </p:pic>
      <p:sp>
        <p:nvSpPr>
          <p:cNvPr id="240" name="Google Shape;240;g2154537ae3c_0_86"/>
          <p:cNvSpPr/>
          <p:nvPr/>
        </p:nvSpPr>
        <p:spPr>
          <a:xfrm>
            <a:off x="1765175" y="34683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41" name="Google Shape;241;g2154537ae3c_0_86"/>
          <p:cNvSpPr/>
          <p:nvPr/>
        </p:nvSpPr>
        <p:spPr>
          <a:xfrm>
            <a:off x="5223000" y="287917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154537ae3c_0_100"/>
          <p:cNvSpPr txBox="1"/>
          <p:nvPr>
            <p:ph idx="1" type="body"/>
          </p:nvPr>
        </p:nvSpPr>
        <p:spPr>
          <a:xfrm>
            <a:off x="311700" y="1412100"/>
            <a:ext cx="8520600" cy="115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méthode </a:t>
            </a:r>
            <a:r>
              <a:rPr lang="fr"/>
              <a:t>précédemment</a:t>
            </a:r>
            <a:r>
              <a:rPr lang="fr"/>
              <a:t> décrite a été utilisée sur l’ensemble des données pré-traitées.</a:t>
            </a:r>
            <a:endParaRPr/>
          </a:p>
          <a:p>
            <a:pPr indent="0" lvl="0" marL="0" rtl="0" algn="l">
              <a:spcBef>
                <a:spcPts val="0"/>
              </a:spcBef>
              <a:spcAft>
                <a:spcPts val="0"/>
              </a:spcAft>
              <a:buNone/>
            </a:pPr>
            <a:r>
              <a:rPr lang="fr"/>
              <a:t>Résultat : 29 variables</a:t>
            </a:r>
            <a:endParaRPr/>
          </a:p>
        </p:txBody>
      </p:sp>
      <p:sp>
        <p:nvSpPr>
          <p:cNvPr id="247" name="Google Shape;247;g2154537ae3c_0_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248" name="Google Shape;248;g2154537ae3c_0_100"/>
          <p:cNvSpPr txBox="1"/>
          <p:nvPr>
            <p:ph type="title"/>
          </p:nvPr>
        </p:nvSpPr>
        <p:spPr>
          <a:xfrm>
            <a:off x="311700" y="445025"/>
            <a:ext cx="8520600" cy="911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3 : Gain d’information sur l’ensemble des données</a:t>
            </a:r>
            <a:endParaRPr/>
          </a:p>
        </p:txBody>
      </p:sp>
      <p:sp>
        <p:nvSpPr>
          <p:cNvPr id="249" name="Google Shape;249;g2154537ae3c_0_100"/>
          <p:cNvSpPr txBox="1"/>
          <p:nvPr/>
        </p:nvSpPr>
        <p:spPr>
          <a:xfrm>
            <a:off x="347100" y="3464375"/>
            <a:ext cx="978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accent3"/>
                </a:solidFill>
                <a:latin typeface="Proxima Nova"/>
                <a:ea typeface="Proxima Nova"/>
                <a:cs typeface="Proxima Nova"/>
                <a:sym typeface="Proxima Nova"/>
              </a:rPr>
              <a:t>Dataset</a:t>
            </a:r>
            <a:endParaRPr sz="1800">
              <a:solidFill>
                <a:schemeClr val="accent3"/>
              </a:solidFill>
              <a:latin typeface="Proxima Nova"/>
              <a:ea typeface="Proxima Nova"/>
              <a:cs typeface="Proxima Nova"/>
              <a:sym typeface="Proxima Nova"/>
            </a:endParaRPr>
          </a:p>
        </p:txBody>
      </p:sp>
      <p:sp>
        <p:nvSpPr>
          <p:cNvPr id="250" name="Google Shape;250;g2154537ae3c_0_100"/>
          <p:cNvSpPr txBox="1"/>
          <p:nvPr/>
        </p:nvSpPr>
        <p:spPr>
          <a:xfrm>
            <a:off x="2081213" y="2905600"/>
            <a:ext cx="1383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accent3"/>
                </a:solidFill>
                <a:latin typeface="Proxima Nova"/>
                <a:ea typeface="Proxima Nova"/>
                <a:cs typeface="Proxima Nova"/>
                <a:sym typeface="Proxima Nova"/>
              </a:rPr>
              <a:t>IG avec KWH</a:t>
            </a:r>
            <a:endParaRPr sz="1800">
              <a:solidFill>
                <a:schemeClr val="accent3"/>
              </a:solidFill>
              <a:latin typeface="Proxima Nova"/>
              <a:ea typeface="Proxima Nova"/>
              <a:cs typeface="Proxima Nova"/>
              <a:sym typeface="Proxima Nova"/>
            </a:endParaRPr>
          </a:p>
        </p:txBody>
      </p:sp>
      <p:sp>
        <p:nvSpPr>
          <p:cNvPr id="251" name="Google Shape;251;g2154537ae3c_0_100"/>
          <p:cNvSpPr txBox="1"/>
          <p:nvPr/>
        </p:nvSpPr>
        <p:spPr>
          <a:xfrm>
            <a:off x="2081288" y="3916225"/>
            <a:ext cx="1383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accent3"/>
                </a:solidFill>
                <a:latin typeface="Proxima Nova"/>
                <a:ea typeface="Proxima Nova"/>
                <a:cs typeface="Proxima Nova"/>
                <a:sym typeface="Proxima Nova"/>
              </a:rPr>
              <a:t>IG avec DOLLAREL</a:t>
            </a:r>
            <a:endParaRPr sz="1800">
              <a:solidFill>
                <a:schemeClr val="accent3"/>
              </a:solidFill>
              <a:latin typeface="Proxima Nova"/>
              <a:ea typeface="Proxima Nova"/>
              <a:cs typeface="Proxima Nova"/>
              <a:sym typeface="Proxima Nova"/>
            </a:endParaRPr>
          </a:p>
        </p:txBody>
      </p:sp>
      <p:sp>
        <p:nvSpPr>
          <p:cNvPr id="252" name="Google Shape;252;g2154537ae3c_0_100"/>
          <p:cNvSpPr txBox="1"/>
          <p:nvPr/>
        </p:nvSpPr>
        <p:spPr>
          <a:xfrm>
            <a:off x="4138875" y="2905600"/>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accent3"/>
                </a:solidFill>
                <a:latin typeface="Proxima Nova"/>
                <a:ea typeface="Proxima Nova"/>
                <a:cs typeface="Proxima Nova"/>
                <a:sym typeface="Proxima Nova"/>
              </a:rPr>
              <a:t>Sélection des features</a:t>
            </a:r>
            <a:endParaRPr sz="1800">
              <a:solidFill>
                <a:schemeClr val="accent3"/>
              </a:solidFill>
              <a:latin typeface="Proxima Nova"/>
              <a:ea typeface="Proxima Nova"/>
              <a:cs typeface="Proxima Nova"/>
              <a:sym typeface="Proxima Nova"/>
            </a:endParaRPr>
          </a:p>
        </p:txBody>
      </p:sp>
      <p:sp>
        <p:nvSpPr>
          <p:cNvPr id="253" name="Google Shape;253;g2154537ae3c_0_100"/>
          <p:cNvSpPr txBox="1"/>
          <p:nvPr/>
        </p:nvSpPr>
        <p:spPr>
          <a:xfrm>
            <a:off x="4138950" y="3916225"/>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accent3"/>
                </a:solidFill>
                <a:latin typeface="Proxima Nova"/>
                <a:ea typeface="Proxima Nova"/>
                <a:cs typeface="Proxima Nova"/>
                <a:sym typeface="Proxima Nova"/>
              </a:rPr>
              <a:t>Sélection des features</a:t>
            </a:r>
            <a:endParaRPr sz="1800">
              <a:solidFill>
                <a:schemeClr val="accent3"/>
              </a:solidFill>
              <a:latin typeface="Proxima Nova"/>
              <a:ea typeface="Proxima Nova"/>
              <a:cs typeface="Proxima Nova"/>
              <a:sym typeface="Proxima Nova"/>
            </a:endParaRPr>
          </a:p>
        </p:txBody>
      </p:sp>
      <p:sp>
        <p:nvSpPr>
          <p:cNvPr id="254" name="Google Shape;254;g2154537ae3c_0_100"/>
          <p:cNvSpPr txBox="1"/>
          <p:nvPr/>
        </p:nvSpPr>
        <p:spPr>
          <a:xfrm>
            <a:off x="6646450" y="3464375"/>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accent3"/>
                </a:solidFill>
                <a:latin typeface="Proxima Nova"/>
                <a:ea typeface="Proxima Nova"/>
                <a:cs typeface="Proxima Nova"/>
                <a:sym typeface="Proxima Nova"/>
              </a:rPr>
              <a:t>Union des variables</a:t>
            </a:r>
            <a:endParaRPr sz="1800">
              <a:solidFill>
                <a:schemeClr val="accent3"/>
              </a:solidFill>
              <a:latin typeface="Proxima Nova"/>
              <a:ea typeface="Proxima Nova"/>
              <a:cs typeface="Proxima Nova"/>
              <a:sym typeface="Proxima Nova"/>
            </a:endParaRPr>
          </a:p>
        </p:txBody>
      </p:sp>
      <p:sp>
        <p:nvSpPr>
          <p:cNvPr id="255" name="Google Shape;255;g2154537ae3c_0_100"/>
          <p:cNvSpPr/>
          <p:nvPr/>
        </p:nvSpPr>
        <p:spPr>
          <a:xfrm>
            <a:off x="3518400" y="3187075"/>
            <a:ext cx="506400" cy="3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6" name="Google Shape;256;g2154537ae3c_0_100"/>
          <p:cNvSpPr/>
          <p:nvPr/>
        </p:nvSpPr>
        <p:spPr>
          <a:xfrm>
            <a:off x="3518400" y="4120075"/>
            <a:ext cx="506400" cy="3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7" name="Google Shape;257;g2154537ae3c_0_100"/>
          <p:cNvSpPr/>
          <p:nvPr/>
        </p:nvSpPr>
        <p:spPr>
          <a:xfrm rot="1496463">
            <a:off x="1473010" y="4007205"/>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8" name="Google Shape;258;g2154537ae3c_0_100"/>
          <p:cNvSpPr/>
          <p:nvPr/>
        </p:nvSpPr>
        <p:spPr>
          <a:xfrm rot="-1487362">
            <a:off x="1472985" y="318706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9" name="Google Shape;259;g2154537ae3c_0_100"/>
          <p:cNvSpPr/>
          <p:nvPr/>
        </p:nvSpPr>
        <p:spPr>
          <a:xfrm rot="1496463">
            <a:off x="5863885" y="3187005"/>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60" name="Google Shape;260;g2154537ae3c_0_100"/>
          <p:cNvSpPr/>
          <p:nvPr/>
        </p:nvSpPr>
        <p:spPr>
          <a:xfrm rot="-1487362">
            <a:off x="5863860" y="400726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61" name="Google Shape;261;g2154537ae3c_0_100"/>
          <p:cNvSpPr txBox="1"/>
          <p:nvPr/>
        </p:nvSpPr>
        <p:spPr>
          <a:xfrm>
            <a:off x="224075" y="85850"/>
            <a:ext cx="39444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redeterminer coude</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154537ae3c_0_141"/>
          <p:cNvSpPr txBox="1"/>
          <p:nvPr>
            <p:ph idx="1" type="body"/>
          </p:nvPr>
        </p:nvSpPr>
        <p:spPr>
          <a:xfrm>
            <a:off x="311700" y="1435625"/>
            <a:ext cx="8520600" cy="313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Comme indiqué précédemment, les données d’origine sont catégorisées.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 méthode du coude a donc été appliqué dans chaque catégorie</a:t>
            </a:r>
            <a:endParaRPr/>
          </a:p>
        </p:txBody>
      </p:sp>
      <p:sp>
        <p:nvSpPr>
          <p:cNvPr id="267" name="Google Shape;267;g2154537ae3c_0_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268" name="Google Shape;268;g2154537ae3c_0_141"/>
          <p:cNvSpPr txBox="1"/>
          <p:nvPr>
            <p:ph type="title"/>
          </p:nvPr>
        </p:nvSpPr>
        <p:spPr>
          <a:xfrm>
            <a:off x="311700" y="445025"/>
            <a:ext cx="8520600" cy="990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4 : Gain d’information sur les données catégorisées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154537ae3c_0_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274" name="Google Shape;274;g2154537ae3c_0_148"/>
          <p:cNvPicPr preferRelativeResize="0"/>
          <p:nvPr/>
        </p:nvPicPr>
        <p:blipFill>
          <a:blip r:embed="rId3">
            <a:alphaModFix/>
          </a:blip>
          <a:stretch>
            <a:fillRect/>
          </a:stretch>
        </p:blipFill>
        <p:spPr>
          <a:xfrm>
            <a:off x="2355550" y="1138575"/>
            <a:ext cx="4432900" cy="3820975"/>
          </a:xfrm>
          <a:prstGeom prst="rect">
            <a:avLst/>
          </a:prstGeom>
          <a:noFill/>
          <a:ln>
            <a:noFill/>
          </a:ln>
        </p:spPr>
      </p:pic>
      <p:sp>
        <p:nvSpPr>
          <p:cNvPr id="275" name="Google Shape;275;g2154537ae3c_0_148"/>
          <p:cNvSpPr txBox="1"/>
          <p:nvPr>
            <p:ph type="title"/>
          </p:nvPr>
        </p:nvSpPr>
        <p:spPr>
          <a:xfrm>
            <a:off x="311700" y="445025"/>
            <a:ext cx="8520600" cy="990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Méthode 4 : Résultats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a:t>
            </a:r>
            <a:endParaRPr/>
          </a:p>
        </p:txBody>
      </p:sp>
      <p:sp>
        <p:nvSpPr>
          <p:cNvPr id="281" name="Google Shape;28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282" name="Google Shape;282;p8"/>
          <p:cNvPicPr preferRelativeResize="0"/>
          <p:nvPr/>
        </p:nvPicPr>
        <p:blipFill>
          <a:blip r:embed="rId3">
            <a:alphaModFix/>
          </a:blip>
          <a:stretch>
            <a:fillRect/>
          </a:stretch>
        </p:blipFill>
        <p:spPr>
          <a:xfrm>
            <a:off x="2335475" y="1017725"/>
            <a:ext cx="4473058"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9"/>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Clustering</a:t>
            </a:r>
            <a:endParaRPr/>
          </a:p>
        </p:txBody>
      </p:sp>
      <p:sp>
        <p:nvSpPr>
          <p:cNvPr id="288" name="Google Shape;28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0"/>
          <p:cNvSpPr txBox="1"/>
          <p:nvPr>
            <p:ph type="title"/>
          </p:nvPr>
        </p:nvSpPr>
        <p:spPr>
          <a:xfrm>
            <a:off x="311700" y="145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p:txBody>
      </p:sp>
      <p:sp>
        <p:nvSpPr>
          <p:cNvPr id="294" name="Google Shape;294;p10"/>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3 clusters</a:t>
            </a:r>
            <a:endParaRPr b="0" i="0" sz="1800" u="none" cap="none" strike="noStrike">
              <a:solidFill>
                <a:schemeClr val="accent3"/>
              </a:solidFill>
              <a:latin typeface="Proxima Nova"/>
              <a:ea typeface="Proxima Nova"/>
              <a:cs typeface="Proxima Nova"/>
              <a:sym typeface="Proxima Nova"/>
            </a:endParaRPr>
          </a:p>
        </p:txBody>
      </p:sp>
      <p:sp>
        <p:nvSpPr>
          <p:cNvPr id="295" name="Google Shape;29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296" name="Google Shape;296;p10"/>
          <p:cNvPicPr preferRelativeResize="0"/>
          <p:nvPr/>
        </p:nvPicPr>
        <p:blipFill>
          <a:blip r:embed="rId3">
            <a:alphaModFix/>
          </a:blip>
          <a:stretch>
            <a:fillRect/>
          </a:stretch>
        </p:blipFill>
        <p:spPr>
          <a:xfrm>
            <a:off x="1814970" y="783475"/>
            <a:ext cx="5514075" cy="4021625"/>
          </a:xfrm>
          <a:prstGeom prst="rect">
            <a:avLst/>
          </a:prstGeom>
          <a:noFill/>
          <a:ln>
            <a:noFill/>
          </a:ln>
        </p:spPr>
      </p:pic>
      <p:sp>
        <p:nvSpPr>
          <p:cNvPr id="297" name="Google Shape;297;p10"/>
          <p:cNvSpPr/>
          <p:nvPr/>
        </p:nvSpPr>
        <p:spPr>
          <a:xfrm>
            <a:off x="3128300" y="25243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2e7c876f138_0_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RECS 2020</a:t>
            </a:r>
            <a:endParaRPr/>
          </a:p>
        </p:txBody>
      </p:sp>
      <p:sp>
        <p:nvSpPr>
          <p:cNvPr id="74" name="Google Shape;74;g2e7c876f138_0_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fr"/>
              <a:t>Qu'est-ce que le RECS 2020 ?</a:t>
            </a:r>
            <a:endParaRPr b="1"/>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Description : Le RECS (Residential Energy Consumption Survey) est une enquête menée par l'Energy Information Administration (EIA) des États-Unis pour collecter des données sur la consommation d'énergie des ménages.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Objectif : Comprendre les habitudes de consommation d'énergie et les caractéristiques des ménages américains.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Période : Données collectées en 2020.</a:t>
            </a:r>
            <a:endParaRPr/>
          </a:p>
          <a:p>
            <a:pPr indent="0" lvl="0" marL="0" rtl="0" algn="l">
              <a:spcBef>
                <a:spcPts val="0"/>
              </a:spcBef>
              <a:spcAft>
                <a:spcPts val="0"/>
              </a:spcAft>
              <a:buNone/>
            </a:pPr>
            <a:r>
              <a:t/>
            </a:r>
            <a:endParaRPr/>
          </a:p>
        </p:txBody>
      </p:sp>
      <p:sp>
        <p:nvSpPr>
          <p:cNvPr id="75" name="Google Shape;75;g2e7c876f138_0_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303" name="Google Shape;303;p11"/>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3 ou 4</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sp>
        <p:nvSpPr>
          <p:cNvPr id="304" name="Google Shape;30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05" name="Google Shape;305;p11"/>
          <p:cNvPicPr preferRelativeResize="0"/>
          <p:nvPr/>
        </p:nvPicPr>
        <p:blipFill>
          <a:blip r:embed="rId3">
            <a:alphaModFix/>
          </a:blip>
          <a:stretch>
            <a:fillRect/>
          </a:stretch>
        </p:blipFill>
        <p:spPr>
          <a:xfrm>
            <a:off x="2075975" y="1017725"/>
            <a:ext cx="4992057" cy="3820975"/>
          </a:xfrm>
          <a:prstGeom prst="rect">
            <a:avLst/>
          </a:prstGeom>
          <a:noFill/>
          <a:ln>
            <a:noFill/>
          </a:ln>
        </p:spPr>
      </p:pic>
      <p:sp>
        <p:nvSpPr>
          <p:cNvPr id="306" name="Google Shape;306;p11"/>
          <p:cNvSpPr/>
          <p:nvPr/>
        </p:nvSpPr>
        <p:spPr>
          <a:xfrm>
            <a:off x="3049650" y="12345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e9ad958695_0_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111111"/>
              <a:buFont typeface="Arial"/>
              <a:buNone/>
            </a:pPr>
            <a:r>
              <a:rPr lang="fr"/>
              <a:t>Détermination du nombre de clusters : Index de Davies-Bouldin</a:t>
            </a:r>
            <a:endParaRPr/>
          </a:p>
        </p:txBody>
      </p:sp>
      <p:sp>
        <p:nvSpPr>
          <p:cNvPr id="312" name="Google Shape;312;g2e9ad958695_0_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313" name="Google Shape;313;g2e9ad958695_0_54"/>
          <p:cNvPicPr preferRelativeResize="0"/>
          <p:nvPr/>
        </p:nvPicPr>
        <p:blipFill>
          <a:blip r:embed="rId3">
            <a:alphaModFix/>
          </a:blip>
          <a:stretch>
            <a:fillRect/>
          </a:stretch>
        </p:blipFill>
        <p:spPr>
          <a:xfrm>
            <a:off x="2266338" y="1368450"/>
            <a:ext cx="4611325" cy="3559750"/>
          </a:xfrm>
          <a:prstGeom prst="rect">
            <a:avLst/>
          </a:prstGeom>
          <a:noFill/>
          <a:ln>
            <a:noFill/>
          </a:ln>
        </p:spPr>
      </p:pic>
      <p:sp>
        <p:nvSpPr>
          <p:cNvPr id="314" name="Google Shape;314;g2e9ad958695_0_54"/>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2 </a:t>
            </a:r>
            <a:r>
              <a:rPr b="0" i="0" lang="fr" sz="1800" u="none" cap="none" strike="noStrike">
                <a:solidFill>
                  <a:schemeClr val="accent3"/>
                </a:solidFill>
                <a:latin typeface="Proxima Nova"/>
                <a:ea typeface="Proxima Nova"/>
                <a:cs typeface="Proxima Nova"/>
                <a:sym typeface="Proxima Nova"/>
              </a:rPr>
              <a:t>clusters</a:t>
            </a:r>
            <a:endParaRPr b="0" i="0" sz="1800" u="none" cap="none" strike="noStrike">
              <a:solidFill>
                <a:schemeClr val="accent3"/>
              </a:solidFill>
              <a:latin typeface="Proxima Nova"/>
              <a:ea typeface="Proxima Nova"/>
              <a:cs typeface="Proxima Nova"/>
              <a:sym typeface="Proxima Nova"/>
            </a:endParaRPr>
          </a:p>
        </p:txBody>
      </p:sp>
      <p:sp>
        <p:nvSpPr>
          <p:cNvPr id="315" name="Google Shape;315;g2e9ad958695_0_54"/>
          <p:cNvSpPr/>
          <p:nvPr/>
        </p:nvSpPr>
        <p:spPr>
          <a:xfrm>
            <a:off x="2837325" y="41546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e9ad958695_0_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Détermination du nombre de clusters : Index de </a:t>
            </a:r>
            <a:r>
              <a:rPr lang="fr"/>
              <a:t>Calinski-Harabasz</a:t>
            </a:r>
            <a:endParaRPr/>
          </a:p>
        </p:txBody>
      </p:sp>
      <p:sp>
        <p:nvSpPr>
          <p:cNvPr id="321" name="Google Shape;321;g2e9ad958695_0_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22" name="Google Shape;322;g2e9ad958695_0_65"/>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2 </a:t>
            </a:r>
            <a:r>
              <a:rPr b="0" i="0" lang="fr" sz="1800" u="none" cap="none" strike="noStrike">
                <a:solidFill>
                  <a:schemeClr val="accent3"/>
                </a:solidFill>
                <a:latin typeface="Proxima Nova"/>
                <a:ea typeface="Proxima Nova"/>
                <a:cs typeface="Proxima Nova"/>
                <a:sym typeface="Proxima Nova"/>
              </a:rPr>
              <a:t>clusters</a:t>
            </a:r>
            <a:endParaRPr b="0" i="0" sz="1800" u="none" cap="none" strike="noStrike">
              <a:solidFill>
                <a:schemeClr val="accent3"/>
              </a:solidFill>
              <a:latin typeface="Proxima Nova"/>
              <a:ea typeface="Proxima Nova"/>
              <a:cs typeface="Proxima Nova"/>
              <a:sym typeface="Proxima Nova"/>
            </a:endParaRPr>
          </a:p>
        </p:txBody>
      </p:sp>
      <p:pic>
        <p:nvPicPr>
          <p:cNvPr id="323" name="Google Shape;323;g2e9ad958695_0_65"/>
          <p:cNvPicPr preferRelativeResize="0"/>
          <p:nvPr/>
        </p:nvPicPr>
        <p:blipFill>
          <a:blip r:embed="rId3">
            <a:alphaModFix/>
          </a:blip>
          <a:stretch>
            <a:fillRect/>
          </a:stretch>
        </p:blipFill>
        <p:spPr>
          <a:xfrm>
            <a:off x="1736700" y="1382475"/>
            <a:ext cx="5670610" cy="3493100"/>
          </a:xfrm>
          <a:prstGeom prst="rect">
            <a:avLst/>
          </a:prstGeom>
          <a:noFill/>
          <a:ln>
            <a:noFill/>
          </a:ln>
        </p:spPr>
      </p:pic>
      <p:sp>
        <p:nvSpPr>
          <p:cNvPr id="324" name="Google Shape;324;g2e9ad958695_0_65"/>
          <p:cNvSpPr/>
          <p:nvPr/>
        </p:nvSpPr>
        <p:spPr>
          <a:xfrm>
            <a:off x="2310400" y="15278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eac4b94a76_0_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0" name="Google Shape;330;g2eac4b94a76_0_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faire avec k-means </a:t>
            </a:r>
            <a:r>
              <a:rPr lang="fr"/>
              <a:t>normal</a:t>
            </a:r>
            <a:endParaRPr/>
          </a:p>
        </p:txBody>
      </p:sp>
      <p:sp>
        <p:nvSpPr>
          <p:cNvPr id="331" name="Google Shape;331;g2eac4b94a76_0_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e9ad958695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337" name="Google Shape;337;g2e9ad958695_0_0"/>
          <p:cNvSpPr txBox="1"/>
          <p:nvPr>
            <p:ph type="title"/>
          </p:nvPr>
        </p:nvSpPr>
        <p:spPr>
          <a:xfrm>
            <a:off x="311700" y="445025"/>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Kernel K-Means et 3 clusters</a:t>
            </a:r>
            <a:endParaRPr/>
          </a:p>
        </p:txBody>
      </p:sp>
      <p:pic>
        <p:nvPicPr>
          <p:cNvPr id="338" name="Google Shape;338;g2e9ad958695_0_0"/>
          <p:cNvPicPr preferRelativeResize="0"/>
          <p:nvPr/>
        </p:nvPicPr>
        <p:blipFill>
          <a:blip r:embed="rId3">
            <a:alphaModFix/>
          </a:blip>
          <a:stretch>
            <a:fillRect/>
          </a:stretch>
        </p:blipFill>
        <p:spPr>
          <a:xfrm>
            <a:off x="2153174" y="1446325"/>
            <a:ext cx="4837649" cy="33923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e9ad958695_0_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344" name="Google Shape;344;g2e9ad958695_0_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3 clusters</a:t>
            </a:r>
            <a:endParaRPr/>
          </a:p>
        </p:txBody>
      </p:sp>
      <p:sp>
        <p:nvSpPr>
          <p:cNvPr id="345" name="Google Shape;345;g2e9ad958695_0_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a:t>
            </a:r>
            <a:r>
              <a:rPr lang="fr"/>
              <a:t>Les ménages vivant dans des maisons, utilisant </a:t>
            </a:r>
            <a:r>
              <a:rPr b="1" lang="fr"/>
              <a:t>beaucoup </a:t>
            </a:r>
            <a:r>
              <a:rPr lang="fr"/>
              <a:t>les appareils électroménagers et électroniques.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1 : Les ménages vivant pour la plupart en </a:t>
            </a:r>
            <a:r>
              <a:rPr b="1" lang="fr"/>
              <a:t>appartement</a:t>
            </a:r>
            <a:r>
              <a:rPr lang="fr"/>
              <a:t>, utilisant moins les appareils électroménagers et électroniques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2 : Les ménages vivant dans des maisons avec une </a:t>
            </a:r>
            <a:r>
              <a:rPr b="1" lang="fr"/>
              <a:t>utilisation moyenne</a:t>
            </a:r>
            <a:r>
              <a:rPr lang="fr"/>
              <a:t> des appareils </a:t>
            </a:r>
            <a:r>
              <a:rPr lang="fr"/>
              <a:t>électroménagers et électroniques et utilisant beaucoup plus la </a:t>
            </a:r>
            <a:r>
              <a:rPr b="1" lang="fr"/>
              <a:t>piscine </a:t>
            </a:r>
            <a:r>
              <a:rPr lang="fr"/>
              <a:t>(vivant plus au sud, utilisant l’énergie solaire)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e9ad958695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351" name="Google Shape;351;g2e9ad958695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352" name="Google Shape;352;g2e9ad958695_0_24"/>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3 = cluster qui consomme le moins d’énergie</a:t>
            </a:r>
            <a:endParaRPr sz="1600">
              <a:solidFill>
                <a:schemeClr val="accent3"/>
              </a:solidFill>
              <a:latin typeface="Proxima Nova"/>
              <a:ea typeface="Proxima Nova"/>
              <a:cs typeface="Proxima Nova"/>
              <a:sym typeface="Proxima Nova"/>
            </a:endParaRPr>
          </a:p>
        </p:txBody>
      </p:sp>
      <p:sp>
        <p:nvSpPr>
          <p:cNvPr id="353" name="Google Shape;353;g2e9ad958695_0_24"/>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354" name="Google Shape;354;g2e9ad958695_0_24"/>
          <p:cNvPicPr preferRelativeResize="0"/>
          <p:nvPr/>
        </p:nvPicPr>
        <p:blipFill>
          <a:blip r:embed="rId3">
            <a:alphaModFix/>
          </a:blip>
          <a:stretch>
            <a:fillRect/>
          </a:stretch>
        </p:blipFill>
        <p:spPr>
          <a:xfrm>
            <a:off x="1622450" y="1424288"/>
            <a:ext cx="5899076" cy="2001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e9ad958695_0_33"/>
          <p:cNvSpPr txBox="1"/>
          <p:nvPr>
            <p:ph type="title"/>
          </p:nvPr>
        </p:nvSpPr>
        <p:spPr>
          <a:xfrm>
            <a:off x="311700" y="66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entre les variables et les targets</a:t>
            </a:r>
            <a:endParaRPr/>
          </a:p>
        </p:txBody>
      </p:sp>
      <p:sp>
        <p:nvSpPr>
          <p:cNvPr id="360" name="Google Shape;360;g2e9ad958695_0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61" name="Google Shape;361;g2e9ad958695_0_33"/>
          <p:cNvPicPr preferRelativeResize="0"/>
          <p:nvPr/>
        </p:nvPicPr>
        <p:blipFill>
          <a:blip r:embed="rId3">
            <a:alphaModFix/>
          </a:blip>
          <a:stretch>
            <a:fillRect/>
          </a:stretch>
        </p:blipFill>
        <p:spPr>
          <a:xfrm>
            <a:off x="0" y="747187"/>
            <a:ext cx="2993525" cy="3649122"/>
          </a:xfrm>
          <a:prstGeom prst="rect">
            <a:avLst/>
          </a:prstGeom>
          <a:noFill/>
          <a:ln>
            <a:noFill/>
          </a:ln>
        </p:spPr>
      </p:pic>
      <p:pic>
        <p:nvPicPr>
          <p:cNvPr id="362" name="Google Shape;362;g2e9ad958695_0_33"/>
          <p:cNvPicPr preferRelativeResize="0"/>
          <p:nvPr/>
        </p:nvPicPr>
        <p:blipFill>
          <a:blip r:embed="rId4">
            <a:alphaModFix/>
          </a:blip>
          <a:stretch>
            <a:fillRect/>
          </a:stretch>
        </p:blipFill>
        <p:spPr>
          <a:xfrm>
            <a:off x="2993525" y="738213"/>
            <a:ext cx="2993525" cy="3667061"/>
          </a:xfrm>
          <a:prstGeom prst="rect">
            <a:avLst/>
          </a:prstGeom>
          <a:noFill/>
          <a:ln>
            <a:noFill/>
          </a:ln>
        </p:spPr>
      </p:pic>
      <p:pic>
        <p:nvPicPr>
          <p:cNvPr id="363" name="Google Shape;363;g2e9ad958695_0_33"/>
          <p:cNvPicPr preferRelativeResize="0"/>
          <p:nvPr/>
        </p:nvPicPr>
        <p:blipFill>
          <a:blip r:embed="rId5">
            <a:alphaModFix/>
          </a:blip>
          <a:stretch>
            <a:fillRect/>
          </a:stretch>
        </p:blipFill>
        <p:spPr>
          <a:xfrm>
            <a:off x="6027635" y="715750"/>
            <a:ext cx="2993515" cy="3711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e9ad958695_0_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69" name="Google Shape;369;g2e9ad958695_0_76"/>
          <p:cNvSpPr txBox="1"/>
          <p:nvPr>
            <p:ph type="title"/>
          </p:nvPr>
        </p:nvSpPr>
        <p:spPr>
          <a:xfrm>
            <a:off x="311700" y="445025"/>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Kernel K-Means et 2 clusters</a:t>
            </a:r>
            <a:endParaRPr/>
          </a:p>
        </p:txBody>
      </p:sp>
      <p:pic>
        <p:nvPicPr>
          <p:cNvPr id="370" name="Google Shape;370;g2e9ad958695_0_76"/>
          <p:cNvPicPr preferRelativeResize="0"/>
          <p:nvPr/>
        </p:nvPicPr>
        <p:blipFill>
          <a:blip r:embed="rId3">
            <a:alphaModFix/>
          </a:blip>
          <a:stretch>
            <a:fillRect/>
          </a:stretch>
        </p:blipFill>
        <p:spPr>
          <a:xfrm>
            <a:off x="2195350" y="1515125"/>
            <a:ext cx="4753300" cy="33235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e9dc6b246e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376" name="Google Shape;376;g2e9dc6b246e_0_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2 clusters</a:t>
            </a:r>
            <a:endParaRPr/>
          </a:p>
        </p:txBody>
      </p:sp>
      <p:sp>
        <p:nvSpPr>
          <p:cNvPr id="377" name="Google Shape;377;g2e9dc6b246e_0_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vivant dans des </a:t>
            </a:r>
            <a:r>
              <a:rPr b="1" lang="fr"/>
              <a:t>petites maisons ou appartements</a:t>
            </a:r>
            <a:r>
              <a:rPr lang="fr"/>
              <a:t> avec une utilisation modérée des appareils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1 : Les ménages vivant dans de </a:t>
            </a:r>
            <a:r>
              <a:rPr b="1" lang="fr"/>
              <a:t>grandes maisons</a:t>
            </a:r>
            <a:r>
              <a:rPr lang="fr"/>
              <a:t>, utilisant beaucoup plus les appareils</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e810586e8c_0_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RECS 2020</a:t>
            </a:r>
            <a:endParaRPr/>
          </a:p>
        </p:txBody>
      </p:sp>
      <p:sp>
        <p:nvSpPr>
          <p:cNvPr id="81" name="Google Shape;81;g2e810586e8c_0_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fr"/>
              <a:t>Structure du dataset</a:t>
            </a:r>
            <a:endParaRPr b="1"/>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Nombre de variables : 799</a:t>
            </a:r>
            <a:endParaRPr/>
          </a:p>
          <a:p>
            <a:pPr indent="-342900" lvl="0" marL="457200" rtl="0" algn="l">
              <a:spcBef>
                <a:spcPts val="0"/>
              </a:spcBef>
              <a:spcAft>
                <a:spcPts val="0"/>
              </a:spcAft>
              <a:buSzPts val="1800"/>
              <a:buChar char="●"/>
            </a:pPr>
            <a:r>
              <a:rPr lang="fr"/>
              <a:t>Nombre de lignes : 18496</a:t>
            </a:r>
            <a:endParaRPr/>
          </a:p>
          <a:p>
            <a:pPr indent="-342900" lvl="0" marL="457200" rtl="0" algn="l">
              <a:spcBef>
                <a:spcPts val="0"/>
              </a:spcBef>
              <a:spcAft>
                <a:spcPts val="0"/>
              </a:spcAft>
              <a:buSzPts val="1800"/>
              <a:buChar char="●"/>
            </a:pPr>
            <a:r>
              <a:rPr lang="fr"/>
              <a:t>Méthode de collecte :  Le RECS utilise un échantillon représentatif des ménages américains pour s'assurer que les résultats peuvent être généralisés à l'ensemble de la population.</a:t>
            </a:r>
            <a:endParaRPr/>
          </a:p>
          <a:p>
            <a:pPr indent="0" lvl="0" marL="457200" rtl="0" algn="l">
              <a:spcBef>
                <a:spcPts val="0"/>
              </a:spcBef>
              <a:spcAft>
                <a:spcPts val="0"/>
              </a:spcAft>
              <a:buNone/>
            </a:pPr>
            <a:r>
              <a:rPr lang="fr"/>
              <a:t>Des enquêtes détaillées sont envoyées aux ménages sélectionnés. Ces enquêtes peuvent être administrées sous forme de questionnaires papier, en ligne, des interviews téléphoniques ou des visites sur site.</a:t>
            </a:r>
            <a:endParaRPr/>
          </a:p>
          <a:p>
            <a:pPr indent="0" lvl="0" marL="0" rtl="0" algn="l">
              <a:spcBef>
                <a:spcPts val="0"/>
              </a:spcBef>
              <a:spcAft>
                <a:spcPts val="0"/>
              </a:spcAft>
              <a:buNone/>
            </a:pPr>
            <a:r>
              <a:t/>
            </a:r>
            <a:endParaRPr/>
          </a:p>
        </p:txBody>
      </p:sp>
      <p:sp>
        <p:nvSpPr>
          <p:cNvPr id="82" name="Google Shape;82;g2e810586e8c_0_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e9dc6b246e_0_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383" name="Google Shape;383;g2e9dc6b246e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pic>
        <p:nvPicPr>
          <p:cNvPr id="384" name="Google Shape;384;g2e9dc6b246e_0_3"/>
          <p:cNvPicPr preferRelativeResize="0"/>
          <p:nvPr/>
        </p:nvPicPr>
        <p:blipFill>
          <a:blip r:embed="rId3">
            <a:alphaModFix/>
          </a:blip>
          <a:stretch>
            <a:fillRect/>
          </a:stretch>
        </p:blipFill>
        <p:spPr>
          <a:xfrm>
            <a:off x="1002375" y="1382775"/>
            <a:ext cx="7139250" cy="1966500"/>
          </a:xfrm>
          <a:prstGeom prst="rect">
            <a:avLst/>
          </a:prstGeom>
          <a:noFill/>
          <a:ln>
            <a:noFill/>
          </a:ln>
        </p:spPr>
      </p:pic>
      <p:sp>
        <p:nvSpPr>
          <p:cNvPr id="385" name="Google Shape;385;g2e9dc6b246e_0_3"/>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2</a:t>
            </a:r>
            <a:r>
              <a:rPr lang="fr" sz="1600">
                <a:solidFill>
                  <a:schemeClr val="accent3"/>
                </a:solidFill>
                <a:latin typeface="Proxima Nova"/>
                <a:ea typeface="Proxima Nova"/>
                <a:cs typeface="Proxima Nova"/>
                <a:sym typeface="Proxima Nova"/>
              </a:rPr>
              <a:t> = cluster qui consomme le moins d’énergie</a:t>
            </a:r>
            <a:endParaRPr sz="1600">
              <a:solidFill>
                <a:schemeClr val="accent3"/>
              </a:solidFill>
              <a:latin typeface="Proxima Nova"/>
              <a:ea typeface="Proxima Nova"/>
              <a:cs typeface="Proxima Nova"/>
              <a:sym typeface="Proxima Nova"/>
            </a:endParaRPr>
          </a:p>
        </p:txBody>
      </p:sp>
      <p:sp>
        <p:nvSpPr>
          <p:cNvPr id="386" name="Google Shape;386;g2e9dc6b246e_0_3"/>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e9ad958695_0_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111111"/>
              <a:buFont typeface="Arial"/>
              <a:buNone/>
            </a:pPr>
            <a:r>
              <a:rPr lang="fr"/>
              <a:t>Corrélation entre les variables et les targets</a:t>
            </a:r>
            <a:endParaRPr/>
          </a:p>
        </p:txBody>
      </p:sp>
      <p:sp>
        <p:nvSpPr>
          <p:cNvPr id="392" name="Google Shape;392;g2e9ad958695_0_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393" name="Google Shape;393;g2e9ad958695_0_44"/>
          <p:cNvPicPr preferRelativeResize="0"/>
          <p:nvPr/>
        </p:nvPicPr>
        <p:blipFill>
          <a:blip r:embed="rId3">
            <a:alphaModFix/>
          </a:blip>
          <a:stretch>
            <a:fillRect/>
          </a:stretch>
        </p:blipFill>
        <p:spPr>
          <a:xfrm>
            <a:off x="1016300" y="1170125"/>
            <a:ext cx="3117451" cy="3820975"/>
          </a:xfrm>
          <a:prstGeom prst="rect">
            <a:avLst/>
          </a:prstGeom>
          <a:noFill/>
          <a:ln>
            <a:noFill/>
          </a:ln>
        </p:spPr>
      </p:pic>
      <p:pic>
        <p:nvPicPr>
          <p:cNvPr id="394" name="Google Shape;394;g2e9ad958695_0_44"/>
          <p:cNvPicPr preferRelativeResize="0"/>
          <p:nvPr/>
        </p:nvPicPr>
        <p:blipFill>
          <a:blip r:embed="rId4">
            <a:alphaModFix/>
          </a:blip>
          <a:stretch>
            <a:fillRect/>
          </a:stretch>
        </p:blipFill>
        <p:spPr>
          <a:xfrm>
            <a:off x="4950676" y="1170125"/>
            <a:ext cx="3097742"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e9dc6b246e_0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00" name="Google Shape;400;g2e9dc6b246e_0_20"/>
          <p:cNvSpPr txBox="1"/>
          <p:nvPr>
            <p:ph type="title"/>
          </p:nvPr>
        </p:nvSpPr>
        <p:spPr>
          <a:xfrm>
            <a:off x="311700" y="445025"/>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Kernel K-Means et 4 clusters</a:t>
            </a:r>
            <a:endParaRPr/>
          </a:p>
        </p:txBody>
      </p:sp>
      <p:pic>
        <p:nvPicPr>
          <p:cNvPr id="401" name="Google Shape;401;g2e9dc6b246e_0_20"/>
          <p:cNvPicPr preferRelativeResize="0"/>
          <p:nvPr/>
        </p:nvPicPr>
        <p:blipFill>
          <a:blip r:embed="rId3">
            <a:alphaModFix/>
          </a:blip>
          <a:stretch>
            <a:fillRect/>
          </a:stretch>
        </p:blipFill>
        <p:spPr>
          <a:xfrm>
            <a:off x="2186713" y="1515125"/>
            <a:ext cx="4770573" cy="33235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e9dc6b246e_0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407" name="Google Shape;407;g2e9dc6b246e_0_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4 clusters</a:t>
            </a:r>
            <a:endParaRPr/>
          </a:p>
        </p:txBody>
      </p:sp>
      <p:sp>
        <p:nvSpPr>
          <p:cNvPr id="408" name="Google Shape;408;g2e9dc6b246e_0_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vivant en </a:t>
            </a:r>
            <a:r>
              <a:rPr b="1" lang="fr"/>
              <a:t>appartement</a:t>
            </a:r>
            <a:r>
              <a:rPr lang="fr"/>
              <a:t>, faible utilisation des appareils, pas d’énergie solaire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1 : Les ménages vivant dans de </a:t>
            </a:r>
            <a:r>
              <a:rPr b="1" lang="fr"/>
              <a:t>très grandes maisons</a:t>
            </a:r>
            <a:r>
              <a:rPr lang="fr"/>
              <a:t>, utilisant tous les appareils </a:t>
            </a:r>
            <a:r>
              <a:rPr b="1" lang="fr"/>
              <a:t>intensivement</a:t>
            </a:r>
            <a:endParaRPr b="1"/>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2 : Les ménages vivant dans des maisons, pas dans le Sud</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3 : Les ménages vivant dans des maisons </a:t>
            </a:r>
            <a:r>
              <a:rPr b="1" lang="fr"/>
              <a:t>exclusivement dans le Sud</a:t>
            </a:r>
            <a:endParaRPr b="1"/>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e9dc6b246e_0_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14" name="Google Shape;414;g2e9dc6b246e_0_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415" name="Google Shape;415;g2e9dc6b246e_0_33"/>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4</a:t>
            </a:r>
            <a:r>
              <a:rPr lang="fr" sz="1600">
                <a:solidFill>
                  <a:schemeClr val="accent3"/>
                </a:solidFill>
                <a:latin typeface="Proxima Nova"/>
                <a:ea typeface="Proxima Nova"/>
                <a:cs typeface="Proxima Nova"/>
                <a:sym typeface="Proxima Nova"/>
              </a:rPr>
              <a:t> = cluster qui consomme le moins d’énergie</a:t>
            </a:r>
            <a:endParaRPr sz="1600">
              <a:solidFill>
                <a:schemeClr val="accent3"/>
              </a:solidFill>
              <a:latin typeface="Proxima Nova"/>
              <a:ea typeface="Proxima Nova"/>
              <a:cs typeface="Proxima Nova"/>
              <a:sym typeface="Proxima Nova"/>
            </a:endParaRPr>
          </a:p>
        </p:txBody>
      </p:sp>
      <p:sp>
        <p:nvSpPr>
          <p:cNvPr id="416" name="Google Shape;416;g2e9dc6b246e_0_33"/>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417" name="Google Shape;417;g2e9dc6b246e_0_33"/>
          <p:cNvPicPr preferRelativeResize="0"/>
          <p:nvPr/>
        </p:nvPicPr>
        <p:blipFill>
          <a:blip r:embed="rId3">
            <a:alphaModFix/>
          </a:blip>
          <a:stretch>
            <a:fillRect/>
          </a:stretch>
        </p:blipFill>
        <p:spPr>
          <a:xfrm>
            <a:off x="1500613" y="1325050"/>
            <a:ext cx="6142775" cy="2444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e9dc6b246e_0_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Corrélation entre les variables et les targets</a:t>
            </a:r>
            <a:endParaRPr/>
          </a:p>
        </p:txBody>
      </p:sp>
      <p:sp>
        <p:nvSpPr>
          <p:cNvPr id="423" name="Google Shape;423;g2e9dc6b246e_0_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424" name="Google Shape;424;g2e9dc6b246e_0_42"/>
          <p:cNvPicPr preferRelativeResize="0"/>
          <p:nvPr/>
        </p:nvPicPr>
        <p:blipFill>
          <a:blip r:embed="rId3">
            <a:alphaModFix/>
          </a:blip>
          <a:stretch>
            <a:fillRect/>
          </a:stretch>
        </p:blipFill>
        <p:spPr>
          <a:xfrm>
            <a:off x="205575" y="1017725"/>
            <a:ext cx="2174915" cy="3820976"/>
          </a:xfrm>
          <a:prstGeom prst="rect">
            <a:avLst/>
          </a:prstGeom>
          <a:noFill/>
          <a:ln>
            <a:noFill/>
          </a:ln>
        </p:spPr>
      </p:pic>
      <p:pic>
        <p:nvPicPr>
          <p:cNvPr id="425" name="Google Shape;425;g2e9dc6b246e_0_42"/>
          <p:cNvPicPr preferRelativeResize="0"/>
          <p:nvPr/>
        </p:nvPicPr>
        <p:blipFill>
          <a:blip r:embed="rId4">
            <a:alphaModFix/>
          </a:blip>
          <a:stretch>
            <a:fillRect/>
          </a:stretch>
        </p:blipFill>
        <p:spPr>
          <a:xfrm>
            <a:off x="2410503" y="1017725"/>
            <a:ext cx="2192794" cy="3820976"/>
          </a:xfrm>
          <a:prstGeom prst="rect">
            <a:avLst/>
          </a:prstGeom>
          <a:noFill/>
          <a:ln>
            <a:noFill/>
          </a:ln>
        </p:spPr>
      </p:pic>
      <p:pic>
        <p:nvPicPr>
          <p:cNvPr id="426" name="Google Shape;426;g2e9dc6b246e_0_42"/>
          <p:cNvPicPr preferRelativeResize="0"/>
          <p:nvPr/>
        </p:nvPicPr>
        <p:blipFill>
          <a:blip r:embed="rId5">
            <a:alphaModFix/>
          </a:blip>
          <a:stretch>
            <a:fillRect/>
          </a:stretch>
        </p:blipFill>
        <p:spPr>
          <a:xfrm>
            <a:off x="4633296" y="1017725"/>
            <a:ext cx="2163920" cy="3820975"/>
          </a:xfrm>
          <a:prstGeom prst="rect">
            <a:avLst/>
          </a:prstGeom>
          <a:noFill/>
          <a:ln>
            <a:noFill/>
          </a:ln>
        </p:spPr>
      </p:pic>
      <p:pic>
        <p:nvPicPr>
          <p:cNvPr id="427" name="Google Shape;427;g2e9dc6b246e_0_42"/>
          <p:cNvPicPr preferRelativeResize="0"/>
          <p:nvPr/>
        </p:nvPicPr>
        <p:blipFill>
          <a:blip r:embed="rId6">
            <a:alphaModFix/>
          </a:blip>
          <a:stretch>
            <a:fillRect/>
          </a:stretch>
        </p:blipFill>
        <p:spPr>
          <a:xfrm>
            <a:off x="6857226" y="1020000"/>
            <a:ext cx="2163925" cy="38164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15614d6cbe_0_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Distribution par région</a:t>
            </a:r>
            <a:endParaRPr/>
          </a:p>
        </p:txBody>
      </p:sp>
      <p:sp>
        <p:nvSpPr>
          <p:cNvPr id="433" name="Google Shape;433;g215614d6cbe_0_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434" name="Google Shape;434;g215614d6cbe_0_7"/>
          <p:cNvPicPr preferRelativeResize="0"/>
          <p:nvPr/>
        </p:nvPicPr>
        <p:blipFill>
          <a:blip r:embed="rId3">
            <a:alphaModFix/>
          </a:blip>
          <a:stretch>
            <a:fillRect/>
          </a:stretch>
        </p:blipFill>
        <p:spPr>
          <a:xfrm>
            <a:off x="1317950" y="1088375"/>
            <a:ext cx="6508110"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15614d6cbe_0_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Domination des clusters par Etat</a:t>
            </a:r>
            <a:endParaRPr/>
          </a:p>
        </p:txBody>
      </p:sp>
      <p:sp>
        <p:nvSpPr>
          <p:cNvPr id="440" name="Google Shape;440;g215614d6cbe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441" name="Google Shape;441;g215614d6cbe_0_14"/>
          <p:cNvPicPr preferRelativeResize="0"/>
          <p:nvPr/>
        </p:nvPicPr>
        <p:blipFill>
          <a:blip r:embed="rId3">
            <a:alphaModFix/>
          </a:blip>
          <a:stretch>
            <a:fillRect/>
          </a:stretch>
        </p:blipFill>
        <p:spPr>
          <a:xfrm>
            <a:off x="1177550" y="1115625"/>
            <a:ext cx="6788900" cy="3265750"/>
          </a:xfrm>
          <a:prstGeom prst="rect">
            <a:avLst/>
          </a:prstGeom>
          <a:noFill/>
          <a:ln>
            <a:noFill/>
          </a:ln>
        </p:spPr>
      </p:pic>
      <p:sp>
        <p:nvSpPr>
          <p:cNvPr id="442" name="Google Shape;442;g215614d6cbe_0_14"/>
          <p:cNvSpPr txBox="1"/>
          <p:nvPr/>
        </p:nvSpPr>
        <p:spPr>
          <a:xfrm>
            <a:off x="271775" y="4193825"/>
            <a:ext cx="32838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mettre les memes couleurs que slide d’avant</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Analyse des variables comportementales sélectionnées</a:t>
            </a:r>
            <a:endParaRPr/>
          </a:p>
        </p:txBody>
      </p:sp>
      <p:sp>
        <p:nvSpPr>
          <p:cNvPr id="448" name="Google Shape;44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e9dc6b246e_0_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Les variables comportementales sélectionnées</a:t>
            </a:r>
            <a:endParaRPr/>
          </a:p>
        </p:txBody>
      </p:sp>
      <p:sp>
        <p:nvSpPr>
          <p:cNvPr id="454" name="Google Shape;454;g2e9dc6b246e_0_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455" name="Google Shape;455;g2e9dc6b246e_0_59"/>
          <p:cNvPicPr preferRelativeResize="0"/>
          <p:nvPr/>
        </p:nvPicPr>
        <p:blipFill>
          <a:blip r:embed="rId3">
            <a:alphaModFix/>
          </a:blip>
          <a:stretch>
            <a:fillRect/>
          </a:stretch>
        </p:blipFill>
        <p:spPr>
          <a:xfrm>
            <a:off x="110100" y="1254813"/>
            <a:ext cx="4852500" cy="3651600"/>
          </a:xfrm>
          <a:prstGeom prst="rect">
            <a:avLst/>
          </a:prstGeom>
          <a:noFill/>
          <a:ln>
            <a:noFill/>
          </a:ln>
        </p:spPr>
      </p:pic>
      <p:pic>
        <p:nvPicPr>
          <p:cNvPr id="456" name="Google Shape;456;g2e9dc6b246e_0_59"/>
          <p:cNvPicPr preferRelativeResize="0"/>
          <p:nvPr/>
        </p:nvPicPr>
        <p:blipFill>
          <a:blip r:embed="rId4">
            <a:alphaModFix/>
          </a:blip>
          <a:stretch>
            <a:fillRect/>
          </a:stretch>
        </p:blipFill>
        <p:spPr>
          <a:xfrm>
            <a:off x="4992150" y="1768463"/>
            <a:ext cx="4029000" cy="26243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e810586e8c_0_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RECS 2020</a:t>
            </a:r>
            <a:endParaRPr/>
          </a:p>
        </p:txBody>
      </p:sp>
      <p:sp>
        <p:nvSpPr>
          <p:cNvPr id="88" name="Google Shape;88;g2e810586e8c_0_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t>Exemple de variables</a:t>
            </a:r>
            <a:endParaRPr b="1"/>
          </a:p>
          <a:p>
            <a:pPr indent="-342900" lvl="0" marL="457200" rtl="0" algn="l">
              <a:spcBef>
                <a:spcPts val="0"/>
              </a:spcBef>
              <a:spcAft>
                <a:spcPts val="0"/>
              </a:spcAft>
              <a:buSzPts val="1800"/>
              <a:buChar char="●"/>
            </a:pPr>
            <a:r>
              <a:rPr lang="fr"/>
              <a:t>state_name : nom de l’Etat où se trouve le ménage</a:t>
            </a:r>
            <a:endParaRPr/>
          </a:p>
          <a:p>
            <a:pPr indent="-342900" lvl="0" marL="457200" rtl="0" algn="l">
              <a:spcBef>
                <a:spcPts val="0"/>
              </a:spcBef>
              <a:spcAft>
                <a:spcPts val="0"/>
              </a:spcAft>
              <a:buSzPts val="1800"/>
              <a:buChar char="●"/>
            </a:pPr>
            <a:r>
              <a:rPr lang="fr"/>
              <a:t>KWH : quantité totale d’électricité utilisé en kilowatt-heure</a:t>
            </a:r>
            <a:endParaRPr/>
          </a:p>
          <a:p>
            <a:pPr indent="-342900" lvl="0" marL="457200" rtl="0" algn="l">
              <a:spcBef>
                <a:spcPts val="0"/>
              </a:spcBef>
              <a:spcAft>
                <a:spcPts val="0"/>
              </a:spcAft>
              <a:buSzPts val="1800"/>
              <a:buChar char="●"/>
            </a:pPr>
            <a:r>
              <a:rPr lang="fr"/>
              <a:t>NHSLDMEM : nombre de personnes dans le ménage</a:t>
            </a:r>
            <a:endParaRPr/>
          </a:p>
          <a:p>
            <a:pPr indent="-342900" lvl="0" marL="457200" rtl="0" algn="l">
              <a:spcBef>
                <a:spcPts val="0"/>
              </a:spcBef>
              <a:spcAft>
                <a:spcPts val="0"/>
              </a:spcAft>
              <a:buSzPts val="1800"/>
              <a:buChar char="●"/>
            </a:pPr>
            <a:r>
              <a:rPr lang="fr"/>
              <a:t>DWASHUSE : fréquence d’utilisation du lave-linge par semaine</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Exemple de données</a:t>
            </a:r>
            <a:endParaRPr/>
          </a:p>
        </p:txBody>
      </p:sp>
      <p:sp>
        <p:nvSpPr>
          <p:cNvPr id="89" name="Google Shape;89;g2e810586e8c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90" name="Google Shape;90;g2e810586e8c_0_21"/>
          <p:cNvPicPr preferRelativeResize="0"/>
          <p:nvPr/>
        </p:nvPicPr>
        <p:blipFill>
          <a:blip r:embed="rId3">
            <a:alphaModFix/>
          </a:blip>
          <a:stretch>
            <a:fillRect/>
          </a:stretch>
        </p:blipFill>
        <p:spPr>
          <a:xfrm>
            <a:off x="950562" y="3445700"/>
            <a:ext cx="7242876" cy="1488600"/>
          </a:xfrm>
          <a:prstGeom prst="rect">
            <a:avLst/>
          </a:prstGeom>
          <a:noFill/>
          <a:ln>
            <a:noFill/>
          </a:ln>
        </p:spPr>
      </p:pic>
      <p:sp>
        <p:nvSpPr>
          <p:cNvPr id="91" name="Google Shape;91;g2e810586e8c_0_21"/>
          <p:cNvSpPr txBox="1"/>
          <p:nvPr/>
        </p:nvSpPr>
        <p:spPr>
          <a:xfrm>
            <a:off x="285400" y="174400"/>
            <a:ext cx="29838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mettre les variables de l’image, au moins 2</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1 : Corrélation sur toutes les données</a:t>
            </a:r>
            <a:endParaRPr/>
          </a:p>
        </p:txBody>
      </p:sp>
      <p:sp>
        <p:nvSpPr>
          <p:cNvPr id="462" name="Google Shape;46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463" name="Google Shape;463;p19"/>
          <p:cNvPicPr preferRelativeResize="0"/>
          <p:nvPr/>
        </p:nvPicPr>
        <p:blipFill>
          <a:blip r:embed="rId3">
            <a:alphaModFix/>
          </a:blip>
          <a:stretch>
            <a:fillRect/>
          </a:stretch>
        </p:blipFill>
        <p:spPr>
          <a:xfrm>
            <a:off x="191725" y="1017725"/>
            <a:ext cx="3988143" cy="3820975"/>
          </a:xfrm>
          <a:prstGeom prst="rect">
            <a:avLst/>
          </a:prstGeom>
          <a:noFill/>
          <a:ln>
            <a:noFill/>
          </a:ln>
        </p:spPr>
      </p:pic>
      <p:pic>
        <p:nvPicPr>
          <p:cNvPr id="464" name="Google Shape;464;p19"/>
          <p:cNvPicPr preferRelativeResize="0"/>
          <p:nvPr/>
        </p:nvPicPr>
        <p:blipFill>
          <a:blip r:embed="rId4">
            <a:alphaModFix/>
          </a:blip>
          <a:stretch>
            <a:fillRect/>
          </a:stretch>
        </p:blipFill>
        <p:spPr>
          <a:xfrm>
            <a:off x="4484668" y="1149650"/>
            <a:ext cx="3987790" cy="355710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e9dc6b246e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1 : Résultats</a:t>
            </a:r>
            <a:endParaRPr/>
          </a:p>
        </p:txBody>
      </p:sp>
      <p:sp>
        <p:nvSpPr>
          <p:cNvPr id="470" name="Google Shape;470;g2e9dc6b246e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471" name="Google Shape;471;g2e9dc6b246e_0_77"/>
          <p:cNvPicPr preferRelativeResize="0"/>
          <p:nvPr/>
        </p:nvPicPr>
        <p:blipFill>
          <a:blip r:embed="rId3">
            <a:alphaModFix/>
          </a:blip>
          <a:stretch>
            <a:fillRect/>
          </a:stretch>
        </p:blipFill>
        <p:spPr>
          <a:xfrm>
            <a:off x="2157413" y="1146525"/>
            <a:ext cx="4829175" cy="3448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Corrélation sur les données catégorisées</a:t>
            </a:r>
            <a:endParaRPr/>
          </a:p>
        </p:txBody>
      </p:sp>
      <p:sp>
        <p:nvSpPr>
          <p:cNvPr id="477" name="Google Shape;4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478" name="Google Shape;478;p20"/>
          <p:cNvPicPr preferRelativeResize="0"/>
          <p:nvPr/>
        </p:nvPicPr>
        <p:blipFill>
          <a:blip r:embed="rId3">
            <a:alphaModFix/>
          </a:blip>
          <a:stretch>
            <a:fillRect/>
          </a:stretch>
        </p:blipFill>
        <p:spPr>
          <a:xfrm>
            <a:off x="1151200" y="1083625"/>
            <a:ext cx="2663285" cy="3820974"/>
          </a:xfrm>
          <a:prstGeom prst="rect">
            <a:avLst/>
          </a:prstGeom>
          <a:noFill/>
          <a:ln>
            <a:noFill/>
          </a:ln>
        </p:spPr>
      </p:pic>
      <p:pic>
        <p:nvPicPr>
          <p:cNvPr id="479" name="Google Shape;479;p20"/>
          <p:cNvPicPr preferRelativeResize="0"/>
          <p:nvPr/>
        </p:nvPicPr>
        <p:blipFill>
          <a:blip r:embed="rId4">
            <a:alphaModFix/>
          </a:blip>
          <a:stretch>
            <a:fillRect/>
          </a:stretch>
        </p:blipFill>
        <p:spPr>
          <a:xfrm>
            <a:off x="4619685" y="1083625"/>
            <a:ext cx="3505192" cy="38209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e9dc6b246e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Résultats</a:t>
            </a:r>
            <a:endParaRPr/>
          </a:p>
        </p:txBody>
      </p:sp>
      <p:sp>
        <p:nvSpPr>
          <p:cNvPr id="485" name="Google Shape;485;g2e9dc6b246e_0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486" name="Google Shape;486;g2e9dc6b246e_0_85"/>
          <p:cNvPicPr preferRelativeResize="0"/>
          <p:nvPr/>
        </p:nvPicPr>
        <p:blipFill>
          <a:blip r:embed="rId3">
            <a:alphaModFix/>
          </a:blip>
          <a:stretch>
            <a:fillRect/>
          </a:stretch>
        </p:blipFill>
        <p:spPr>
          <a:xfrm>
            <a:off x="3193388" y="1017725"/>
            <a:ext cx="2757225" cy="39888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e7c876f138_0_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fr"/>
              <a:t>Calcul du gain d’information pour chaque variable avec les variables targets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Classement des variables par ordre décroissant de leur gain d'information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Visualisation graphique</a:t>
            </a:r>
            <a:r>
              <a:rPr lang="fr"/>
              <a:t> de la somme cumulée des gains d'information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Recherche d’un point de coude, où le gain d'information cesse de diminuer de manière significative.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Déterminer et sélectionner le nombre optimal de variables à conserver en fonction de l'analyse du coude.</a:t>
            </a:r>
            <a:endParaRPr/>
          </a:p>
        </p:txBody>
      </p:sp>
      <p:sp>
        <p:nvSpPr>
          <p:cNvPr id="492" name="Google Shape;492;g2e7c876f138_0_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493" name="Google Shape;493;g2e7c876f138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3 : Gain d’information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e9dc6b246e_0_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Méthode 3 : Résultats</a:t>
            </a:r>
            <a:endParaRPr/>
          </a:p>
        </p:txBody>
      </p:sp>
      <p:sp>
        <p:nvSpPr>
          <p:cNvPr id="499" name="Google Shape;499;g2e9dc6b246e_0_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500" name="Google Shape;500;g2e9dc6b246e_0_71"/>
          <p:cNvPicPr preferRelativeResize="0"/>
          <p:nvPr/>
        </p:nvPicPr>
        <p:blipFill>
          <a:blip r:embed="rId3">
            <a:alphaModFix/>
          </a:blip>
          <a:stretch>
            <a:fillRect/>
          </a:stretch>
        </p:blipFill>
        <p:spPr>
          <a:xfrm>
            <a:off x="2169363" y="1017725"/>
            <a:ext cx="4805269" cy="3820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e9dc6b246e_0_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Méthode 4 : Gain d’information par catégorie</a:t>
            </a:r>
            <a:endParaRPr/>
          </a:p>
        </p:txBody>
      </p:sp>
      <p:sp>
        <p:nvSpPr>
          <p:cNvPr id="506" name="Google Shape;506;g2e9dc6b246e_0_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507" name="Google Shape;507;g2e9dc6b246e_0_94"/>
          <p:cNvPicPr preferRelativeResize="0"/>
          <p:nvPr/>
        </p:nvPicPr>
        <p:blipFill>
          <a:blip r:embed="rId3">
            <a:alphaModFix/>
          </a:blip>
          <a:stretch>
            <a:fillRect/>
          </a:stretch>
        </p:blipFill>
        <p:spPr>
          <a:xfrm>
            <a:off x="2724288" y="1017725"/>
            <a:ext cx="3695420" cy="40025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 sur les variables comportementales</a:t>
            </a:r>
            <a:endParaRPr/>
          </a:p>
          <a:p>
            <a:pPr indent="0" lvl="0" marL="0" rtl="0" algn="l">
              <a:lnSpc>
                <a:spcPct val="100000"/>
              </a:lnSpc>
              <a:spcBef>
                <a:spcPts val="0"/>
              </a:spcBef>
              <a:spcAft>
                <a:spcPts val="0"/>
              </a:spcAft>
              <a:buSzPct val="111111"/>
              <a:buNone/>
            </a:pPr>
            <a:r>
              <a:t/>
            </a:r>
            <a:endParaRPr/>
          </a:p>
        </p:txBody>
      </p:sp>
      <p:sp>
        <p:nvSpPr>
          <p:cNvPr id="513" name="Google Shape;51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514" name="Google Shape;514;p22"/>
          <p:cNvPicPr preferRelativeResize="0"/>
          <p:nvPr/>
        </p:nvPicPr>
        <p:blipFill>
          <a:blip r:embed="rId3">
            <a:alphaModFix/>
          </a:blip>
          <a:stretch>
            <a:fillRect/>
          </a:stretch>
        </p:blipFill>
        <p:spPr>
          <a:xfrm>
            <a:off x="848388" y="1550175"/>
            <a:ext cx="7447226" cy="2936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a:p>
            <a:pPr indent="0" lvl="0" marL="0" rtl="0" algn="l">
              <a:lnSpc>
                <a:spcPct val="100000"/>
              </a:lnSpc>
              <a:spcBef>
                <a:spcPts val="0"/>
              </a:spcBef>
              <a:spcAft>
                <a:spcPts val="0"/>
              </a:spcAft>
              <a:buSzPct val="111111"/>
              <a:buNone/>
            </a:pPr>
            <a:r>
              <a:t/>
            </a:r>
            <a:endParaRPr/>
          </a:p>
        </p:txBody>
      </p:sp>
      <p:sp>
        <p:nvSpPr>
          <p:cNvPr id="520" name="Google Shape;52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21" name="Google Shape;521;p23"/>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5</a:t>
            </a:r>
            <a:r>
              <a:rPr b="0" i="0" lang="fr" sz="1800" u="none" cap="none" strike="noStrike">
                <a:solidFill>
                  <a:schemeClr val="accent3"/>
                </a:solidFill>
                <a:latin typeface="Proxima Nova"/>
                <a:ea typeface="Proxima Nova"/>
                <a:cs typeface="Proxima Nova"/>
                <a:sym typeface="Proxima Nova"/>
              </a:rPr>
              <a:t> ou 6 clusters ?</a:t>
            </a:r>
            <a:endParaRPr b="0" i="0" sz="1800" u="none" cap="none" strike="noStrike">
              <a:solidFill>
                <a:schemeClr val="accent3"/>
              </a:solidFill>
              <a:latin typeface="Proxima Nova"/>
              <a:ea typeface="Proxima Nova"/>
              <a:cs typeface="Proxima Nova"/>
              <a:sym typeface="Proxima Nova"/>
            </a:endParaRPr>
          </a:p>
        </p:txBody>
      </p:sp>
      <p:pic>
        <p:nvPicPr>
          <p:cNvPr id="522" name="Google Shape;522;p23"/>
          <p:cNvPicPr preferRelativeResize="0"/>
          <p:nvPr/>
        </p:nvPicPr>
        <p:blipFill>
          <a:blip r:embed="rId3">
            <a:alphaModFix/>
          </a:blip>
          <a:stretch>
            <a:fillRect/>
          </a:stretch>
        </p:blipFill>
        <p:spPr>
          <a:xfrm>
            <a:off x="2041075" y="1017725"/>
            <a:ext cx="5174060" cy="3820975"/>
          </a:xfrm>
          <a:prstGeom prst="rect">
            <a:avLst/>
          </a:prstGeom>
          <a:noFill/>
          <a:ln>
            <a:noFill/>
          </a:ln>
        </p:spPr>
      </p:pic>
      <p:sp>
        <p:nvSpPr>
          <p:cNvPr id="523" name="Google Shape;523;p23"/>
          <p:cNvSpPr/>
          <p:nvPr/>
        </p:nvSpPr>
        <p:spPr>
          <a:xfrm>
            <a:off x="3987725" y="33071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24" name="Google Shape;524;p23"/>
          <p:cNvSpPr/>
          <p:nvPr/>
        </p:nvSpPr>
        <p:spPr>
          <a:xfrm>
            <a:off x="4375350" y="35190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530" name="Google Shape;5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31" name="Google Shape;531;p24"/>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5</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532" name="Google Shape;532;p24"/>
          <p:cNvPicPr preferRelativeResize="0"/>
          <p:nvPr/>
        </p:nvPicPr>
        <p:blipFill>
          <a:blip r:embed="rId3">
            <a:alphaModFix/>
          </a:blip>
          <a:stretch>
            <a:fillRect/>
          </a:stretch>
        </p:blipFill>
        <p:spPr>
          <a:xfrm>
            <a:off x="1990950" y="1017725"/>
            <a:ext cx="5162111" cy="3820975"/>
          </a:xfrm>
          <a:prstGeom prst="rect">
            <a:avLst/>
          </a:prstGeom>
          <a:noFill/>
          <a:ln>
            <a:noFill/>
          </a:ln>
        </p:spPr>
      </p:pic>
      <p:sp>
        <p:nvSpPr>
          <p:cNvPr id="533" name="Google Shape;533;p24"/>
          <p:cNvSpPr/>
          <p:nvPr/>
        </p:nvSpPr>
        <p:spPr>
          <a:xfrm>
            <a:off x="3653750" y="12687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e810586e8c_0_38"/>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Pré-traitement</a:t>
            </a:r>
            <a:endParaRPr/>
          </a:p>
        </p:txBody>
      </p:sp>
      <p:sp>
        <p:nvSpPr>
          <p:cNvPr id="97" name="Google Shape;97;g2e810586e8c_0_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5"/>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Davies-Bouldin</a:t>
            </a:r>
            <a:endParaRPr/>
          </a:p>
          <a:p>
            <a:pPr indent="0" lvl="0" marL="0" rtl="0" algn="l">
              <a:lnSpc>
                <a:spcPct val="100000"/>
              </a:lnSpc>
              <a:spcBef>
                <a:spcPts val="0"/>
              </a:spcBef>
              <a:spcAft>
                <a:spcPts val="0"/>
              </a:spcAft>
              <a:buSzPct val="111111"/>
              <a:buNone/>
            </a:pPr>
            <a:r>
              <a:t/>
            </a:r>
            <a:endParaRPr/>
          </a:p>
        </p:txBody>
      </p:sp>
      <p:sp>
        <p:nvSpPr>
          <p:cNvPr id="539" name="Google Shape;53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40" name="Google Shape;540;p25"/>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6 </a:t>
            </a:r>
            <a:r>
              <a:rPr b="0" i="0" lang="fr" sz="1800" u="none" cap="none" strike="noStrike">
                <a:solidFill>
                  <a:schemeClr val="accent3"/>
                </a:solidFill>
                <a:latin typeface="Proxima Nova"/>
                <a:ea typeface="Proxima Nova"/>
                <a:cs typeface="Proxima Nova"/>
                <a:sym typeface="Proxima Nova"/>
              </a:rPr>
              <a:t>clusters</a:t>
            </a:r>
            <a:endParaRPr b="0" i="0" sz="1800" u="none" cap="none" strike="noStrike">
              <a:solidFill>
                <a:schemeClr val="accent3"/>
              </a:solidFill>
              <a:latin typeface="Proxima Nova"/>
              <a:ea typeface="Proxima Nova"/>
              <a:cs typeface="Proxima Nova"/>
              <a:sym typeface="Proxima Nova"/>
            </a:endParaRPr>
          </a:p>
        </p:txBody>
      </p:sp>
      <p:pic>
        <p:nvPicPr>
          <p:cNvPr id="541" name="Google Shape;541;p25"/>
          <p:cNvPicPr preferRelativeResize="0"/>
          <p:nvPr/>
        </p:nvPicPr>
        <p:blipFill>
          <a:blip r:embed="rId3">
            <a:alphaModFix/>
          </a:blip>
          <a:stretch>
            <a:fillRect/>
          </a:stretch>
        </p:blipFill>
        <p:spPr>
          <a:xfrm>
            <a:off x="2149225" y="1054550"/>
            <a:ext cx="4845550" cy="3779850"/>
          </a:xfrm>
          <a:prstGeom prst="rect">
            <a:avLst/>
          </a:prstGeom>
          <a:noFill/>
          <a:ln>
            <a:noFill/>
          </a:ln>
        </p:spPr>
      </p:pic>
      <p:sp>
        <p:nvSpPr>
          <p:cNvPr id="542" name="Google Shape;542;p25"/>
          <p:cNvSpPr/>
          <p:nvPr/>
        </p:nvSpPr>
        <p:spPr>
          <a:xfrm>
            <a:off x="3481000" y="403267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6"/>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Calinski-Harabasz</a:t>
            </a:r>
            <a:endParaRPr/>
          </a:p>
          <a:p>
            <a:pPr indent="0" lvl="0" marL="0" rtl="0" algn="l">
              <a:lnSpc>
                <a:spcPct val="100000"/>
              </a:lnSpc>
              <a:spcBef>
                <a:spcPts val="0"/>
              </a:spcBef>
              <a:spcAft>
                <a:spcPts val="0"/>
              </a:spcAft>
              <a:buSzPct val="111111"/>
              <a:buNone/>
            </a:pPr>
            <a:r>
              <a:t/>
            </a:r>
            <a:endParaRPr/>
          </a:p>
        </p:txBody>
      </p:sp>
      <p:sp>
        <p:nvSpPr>
          <p:cNvPr id="548" name="Google Shape;54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49" name="Google Shape;549;p26"/>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5</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550" name="Google Shape;550;p26"/>
          <p:cNvPicPr preferRelativeResize="0"/>
          <p:nvPr/>
        </p:nvPicPr>
        <p:blipFill>
          <a:blip r:embed="rId3">
            <a:alphaModFix/>
          </a:blip>
          <a:stretch>
            <a:fillRect/>
          </a:stretch>
        </p:blipFill>
        <p:spPr>
          <a:xfrm>
            <a:off x="1977013" y="1031525"/>
            <a:ext cx="5189975" cy="3909900"/>
          </a:xfrm>
          <a:prstGeom prst="rect">
            <a:avLst/>
          </a:prstGeom>
          <a:noFill/>
          <a:ln>
            <a:noFill/>
          </a:ln>
        </p:spPr>
      </p:pic>
      <p:sp>
        <p:nvSpPr>
          <p:cNvPr id="551" name="Google Shape;551;p26"/>
          <p:cNvSpPr/>
          <p:nvPr/>
        </p:nvSpPr>
        <p:spPr>
          <a:xfrm>
            <a:off x="3642225" y="14875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Clustering des variables sélectionnées : Kernels K-Means et 5 clusters</a:t>
            </a:r>
            <a:endParaRPr/>
          </a:p>
          <a:p>
            <a:pPr indent="0" lvl="0" marL="0" rtl="0" algn="l">
              <a:lnSpc>
                <a:spcPct val="100000"/>
              </a:lnSpc>
              <a:spcBef>
                <a:spcPts val="0"/>
              </a:spcBef>
              <a:spcAft>
                <a:spcPts val="0"/>
              </a:spcAft>
              <a:buSzPct val="111111"/>
              <a:buNone/>
            </a:pPr>
            <a:r>
              <a:t/>
            </a:r>
            <a:endParaRPr/>
          </a:p>
        </p:txBody>
      </p:sp>
      <p:sp>
        <p:nvSpPr>
          <p:cNvPr id="557" name="Google Shape;55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558" name="Google Shape;558;p27"/>
          <p:cNvPicPr preferRelativeResize="0"/>
          <p:nvPr/>
        </p:nvPicPr>
        <p:blipFill>
          <a:blip r:embed="rId3">
            <a:alphaModFix/>
          </a:blip>
          <a:stretch>
            <a:fillRect/>
          </a:stretch>
        </p:blipFill>
        <p:spPr>
          <a:xfrm>
            <a:off x="1903375" y="1235850"/>
            <a:ext cx="5337235" cy="3820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e9dc6b246e_0_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Tableau des moyennes des variables pour chaque cluster</a:t>
            </a:r>
            <a:endParaRPr/>
          </a:p>
        </p:txBody>
      </p:sp>
      <p:sp>
        <p:nvSpPr>
          <p:cNvPr id="564" name="Google Shape;564;g2e9dc6b246e_0_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565" name="Google Shape;565;g2e9dc6b246e_0_112"/>
          <p:cNvPicPr preferRelativeResize="0"/>
          <p:nvPr/>
        </p:nvPicPr>
        <p:blipFill>
          <a:blip r:embed="rId3">
            <a:alphaModFix/>
          </a:blip>
          <a:stretch>
            <a:fillRect/>
          </a:stretch>
        </p:blipFill>
        <p:spPr>
          <a:xfrm>
            <a:off x="1064650" y="1254475"/>
            <a:ext cx="7014700" cy="3408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a:t>
            </a:r>
            <a:r>
              <a:rPr b="1" lang="fr"/>
              <a:t>raisonnables</a:t>
            </a:r>
            <a:endParaRPr b="1"/>
          </a:p>
          <a:p>
            <a:pPr indent="-342900" lvl="0" marL="457200" rtl="0" algn="l">
              <a:lnSpc>
                <a:spcPct val="115000"/>
              </a:lnSpc>
              <a:spcBef>
                <a:spcPts val="1200"/>
              </a:spcBef>
              <a:spcAft>
                <a:spcPts val="0"/>
              </a:spcAft>
              <a:buSzPts val="1800"/>
              <a:buChar char="●"/>
            </a:pPr>
            <a:r>
              <a:rPr lang="fr"/>
              <a:t>Cluster 1 : </a:t>
            </a:r>
            <a:r>
              <a:rPr lang="fr"/>
              <a:t>Les ménages n’ayant </a:t>
            </a:r>
            <a:r>
              <a:rPr b="1" lang="fr"/>
              <a:t>pas la climatisation</a:t>
            </a:r>
            <a:endParaRPr b="1"/>
          </a:p>
          <a:p>
            <a:pPr indent="-342900" lvl="0" marL="457200" rtl="0" algn="l">
              <a:lnSpc>
                <a:spcPct val="115000"/>
              </a:lnSpc>
              <a:spcBef>
                <a:spcPts val="1200"/>
              </a:spcBef>
              <a:spcAft>
                <a:spcPts val="0"/>
              </a:spcAft>
              <a:buSzPts val="1800"/>
              <a:buChar char="●"/>
            </a:pPr>
            <a:r>
              <a:rPr lang="fr"/>
              <a:t>Cluster 2 : </a:t>
            </a:r>
            <a:r>
              <a:rPr lang="fr"/>
              <a:t>Les ménages utilisant intensivement la </a:t>
            </a:r>
            <a:r>
              <a:rPr b="1" lang="fr"/>
              <a:t>piscine</a:t>
            </a:r>
            <a:endParaRPr b="1"/>
          </a:p>
          <a:p>
            <a:pPr indent="-342900" lvl="0" marL="457200" rtl="0" algn="l">
              <a:lnSpc>
                <a:spcPct val="115000"/>
              </a:lnSpc>
              <a:spcBef>
                <a:spcPts val="1200"/>
              </a:spcBef>
              <a:spcAft>
                <a:spcPts val="0"/>
              </a:spcAft>
              <a:buSzPts val="1800"/>
              <a:buChar char="●"/>
            </a:pPr>
            <a:r>
              <a:rPr lang="fr"/>
              <a:t>Cluster 3 : </a:t>
            </a:r>
            <a:r>
              <a:rPr lang="fr"/>
              <a:t>Les ménages utilisant intensivement les </a:t>
            </a:r>
            <a:r>
              <a:rPr b="1" lang="fr"/>
              <a:t>télévisions</a:t>
            </a:r>
            <a:endParaRPr b="1"/>
          </a:p>
          <a:p>
            <a:pPr indent="-342900" lvl="0" marL="457200" rtl="0" algn="l">
              <a:lnSpc>
                <a:spcPct val="115000"/>
              </a:lnSpc>
              <a:spcBef>
                <a:spcPts val="1200"/>
              </a:spcBef>
              <a:spcAft>
                <a:spcPts val="0"/>
              </a:spcAft>
              <a:buSzPts val="1800"/>
              <a:buChar char="●"/>
            </a:pPr>
            <a:r>
              <a:rPr lang="fr"/>
              <a:t>Cluster 4 : </a:t>
            </a:r>
            <a:r>
              <a:rPr lang="fr"/>
              <a:t>Les ménages utilisant intensivement </a:t>
            </a:r>
            <a:r>
              <a:rPr b="1" lang="fr"/>
              <a:t>l’électroménager</a:t>
            </a:r>
            <a:endParaRPr b="1"/>
          </a:p>
        </p:txBody>
      </p:sp>
      <p:sp>
        <p:nvSpPr>
          <p:cNvPr id="571" name="Google Shape;57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72" name="Google Shape;57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5 clusters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a:p>
            <a:pPr indent="0" lvl="0" marL="0" rtl="0" algn="l">
              <a:lnSpc>
                <a:spcPct val="100000"/>
              </a:lnSpc>
              <a:spcBef>
                <a:spcPts val="0"/>
              </a:spcBef>
              <a:spcAft>
                <a:spcPts val="0"/>
              </a:spcAft>
              <a:buSzPct val="111111"/>
              <a:buNone/>
            </a:pPr>
            <a:r>
              <a:t/>
            </a:r>
            <a:endParaRPr/>
          </a:p>
        </p:txBody>
      </p:sp>
      <p:sp>
        <p:nvSpPr>
          <p:cNvPr id="578" name="Google Shape;57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79" name="Google Shape;579;p30"/>
          <p:cNvSpPr txBox="1"/>
          <p:nvPr/>
        </p:nvSpPr>
        <p:spPr>
          <a:xfrm>
            <a:off x="2313551" y="4077325"/>
            <a:ext cx="44385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5 = cluster qui consomme le moins d’énergie</a:t>
            </a:r>
            <a:endParaRPr sz="1600">
              <a:solidFill>
                <a:schemeClr val="accent3"/>
              </a:solidFill>
              <a:latin typeface="Proxima Nova"/>
              <a:ea typeface="Proxima Nova"/>
              <a:cs typeface="Proxima Nova"/>
              <a:sym typeface="Proxima Nova"/>
            </a:endParaRPr>
          </a:p>
        </p:txBody>
      </p:sp>
      <p:sp>
        <p:nvSpPr>
          <p:cNvPr id="580" name="Google Shape;580;p30"/>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581" name="Google Shape;581;p30"/>
          <p:cNvPicPr preferRelativeResize="0"/>
          <p:nvPr/>
        </p:nvPicPr>
        <p:blipFill>
          <a:blip r:embed="rId3">
            <a:alphaModFix/>
          </a:blip>
          <a:stretch>
            <a:fillRect/>
          </a:stretch>
        </p:blipFill>
        <p:spPr>
          <a:xfrm>
            <a:off x="2038837" y="1267487"/>
            <a:ext cx="5066325" cy="2315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1"/>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entre les variables comportementales et KWH</a:t>
            </a:r>
            <a:endParaRPr/>
          </a:p>
          <a:p>
            <a:pPr indent="0" lvl="0" marL="0" rtl="0" algn="l">
              <a:lnSpc>
                <a:spcPct val="100000"/>
              </a:lnSpc>
              <a:spcBef>
                <a:spcPts val="0"/>
              </a:spcBef>
              <a:spcAft>
                <a:spcPts val="0"/>
              </a:spcAft>
              <a:buSzPct val="111111"/>
              <a:buNone/>
            </a:pPr>
            <a:r>
              <a:t/>
            </a:r>
            <a:endParaRPr/>
          </a:p>
        </p:txBody>
      </p:sp>
      <p:sp>
        <p:nvSpPr>
          <p:cNvPr id="587" name="Google Shape;58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588" name="Google Shape;588;p31"/>
          <p:cNvPicPr preferRelativeResize="0"/>
          <p:nvPr/>
        </p:nvPicPr>
        <p:blipFill>
          <a:blip r:embed="rId3">
            <a:alphaModFix/>
          </a:blip>
          <a:stretch>
            <a:fillRect/>
          </a:stretch>
        </p:blipFill>
        <p:spPr>
          <a:xfrm>
            <a:off x="152400" y="879125"/>
            <a:ext cx="3848425" cy="2237175"/>
          </a:xfrm>
          <a:prstGeom prst="rect">
            <a:avLst/>
          </a:prstGeom>
          <a:noFill/>
          <a:ln>
            <a:noFill/>
          </a:ln>
        </p:spPr>
      </p:pic>
      <p:pic>
        <p:nvPicPr>
          <p:cNvPr id="589" name="Google Shape;589;p31"/>
          <p:cNvPicPr preferRelativeResize="0"/>
          <p:nvPr/>
        </p:nvPicPr>
        <p:blipFill>
          <a:blip r:embed="rId4">
            <a:alphaModFix/>
          </a:blip>
          <a:stretch>
            <a:fillRect/>
          </a:stretch>
        </p:blipFill>
        <p:spPr>
          <a:xfrm>
            <a:off x="4153225" y="879125"/>
            <a:ext cx="4240975" cy="2445675"/>
          </a:xfrm>
          <a:prstGeom prst="rect">
            <a:avLst/>
          </a:prstGeom>
          <a:noFill/>
          <a:ln>
            <a:noFill/>
          </a:ln>
        </p:spPr>
      </p:pic>
      <p:pic>
        <p:nvPicPr>
          <p:cNvPr id="590" name="Google Shape;590;p31"/>
          <p:cNvPicPr preferRelativeResize="0"/>
          <p:nvPr/>
        </p:nvPicPr>
        <p:blipFill>
          <a:blip r:embed="rId5">
            <a:alphaModFix/>
          </a:blip>
          <a:stretch>
            <a:fillRect/>
          </a:stretch>
        </p:blipFill>
        <p:spPr>
          <a:xfrm>
            <a:off x="2156250" y="3268700"/>
            <a:ext cx="3002306" cy="17224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ea1dbcd397_0_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596" name="Google Shape;596;g2ea1dbcd397_0_44"/>
          <p:cNvPicPr preferRelativeResize="0"/>
          <p:nvPr/>
        </p:nvPicPr>
        <p:blipFill>
          <a:blip r:embed="rId3">
            <a:alphaModFix/>
          </a:blip>
          <a:stretch>
            <a:fillRect/>
          </a:stretch>
        </p:blipFill>
        <p:spPr>
          <a:xfrm>
            <a:off x="0" y="1230600"/>
            <a:ext cx="4543170" cy="2682300"/>
          </a:xfrm>
          <a:prstGeom prst="rect">
            <a:avLst/>
          </a:prstGeom>
          <a:noFill/>
          <a:ln>
            <a:noFill/>
          </a:ln>
        </p:spPr>
      </p:pic>
      <p:sp>
        <p:nvSpPr>
          <p:cNvPr id="597" name="Google Shape;597;g2ea1dbcd397_0_44"/>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entre les variables et les targets</a:t>
            </a:r>
            <a:endParaRPr/>
          </a:p>
          <a:p>
            <a:pPr indent="0" lvl="0" marL="0" rtl="0" algn="l">
              <a:lnSpc>
                <a:spcPct val="100000"/>
              </a:lnSpc>
              <a:spcBef>
                <a:spcPts val="0"/>
              </a:spcBef>
              <a:spcAft>
                <a:spcPts val="0"/>
              </a:spcAft>
              <a:buSzPct val="111111"/>
              <a:buNone/>
            </a:pPr>
            <a:r>
              <a:t/>
            </a:r>
            <a:endParaRPr/>
          </a:p>
        </p:txBody>
      </p:sp>
      <p:pic>
        <p:nvPicPr>
          <p:cNvPr id="598" name="Google Shape;598;g2ea1dbcd397_0_44"/>
          <p:cNvPicPr preferRelativeResize="0"/>
          <p:nvPr/>
        </p:nvPicPr>
        <p:blipFill>
          <a:blip r:embed="rId4">
            <a:alphaModFix/>
          </a:blip>
          <a:stretch>
            <a:fillRect/>
          </a:stretch>
        </p:blipFill>
        <p:spPr>
          <a:xfrm>
            <a:off x="4496675" y="1195145"/>
            <a:ext cx="4647324" cy="268230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2e9dc6b246e_0_1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Clustering des variables sélectionnées : Kernels K-Means et 6 clusters</a:t>
            </a:r>
            <a:endParaRPr/>
          </a:p>
          <a:p>
            <a:pPr indent="0" lvl="0" marL="0" rtl="0" algn="l">
              <a:lnSpc>
                <a:spcPct val="100000"/>
              </a:lnSpc>
              <a:spcBef>
                <a:spcPts val="0"/>
              </a:spcBef>
              <a:spcAft>
                <a:spcPts val="0"/>
              </a:spcAft>
              <a:buSzPct val="111111"/>
              <a:buNone/>
            </a:pPr>
            <a:r>
              <a:t/>
            </a:r>
            <a:endParaRPr/>
          </a:p>
        </p:txBody>
      </p:sp>
      <p:sp>
        <p:nvSpPr>
          <p:cNvPr id="604" name="Google Shape;604;g2e9dc6b246e_0_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605" name="Google Shape;605;g2e9dc6b246e_0_139"/>
          <p:cNvPicPr preferRelativeResize="0"/>
          <p:nvPr/>
        </p:nvPicPr>
        <p:blipFill>
          <a:blip r:embed="rId3">
            <a:alphaModFix/>
          </a:blip>
          <a:stretch>
            <a:fillRect/>
          </a:stretch>
        </p:blipFill>
        <p:spPr>
          <a:xfrm>
            <a:off x="2049563" y="1317600"/>
            <a:ext cx="5044875" cy="35560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2e9dc6b246e_0_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Tableau des moyennes des variables pour chaque cluster</a:t>
            </a:r>
            <a:endParaRPr/>
          </a:p>
        </p:txBody>
      </p:sp>
      <p:sp>
        <p:nvSpPr>
          <p:cNvPr id="611" name="Google Shape;611;g2e9dc6b246e_0_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612" name="Google Shape;612;g2e9dc6b246e_0_145"/>
          <p:cNvPicPr preferRelativeResize="0"/>
          <p:nvPr/>
        </p:nvPicPr>
        <p:blipFill rotWithShape="1">
          <a:blip r:embed="rId3">
            <a:alphaModFix/>
          </a:blip>
          <a:srcRect b="0" l="0" r="0" t="0"/>
          <a:stretch/>
        </p:blipFill>
        <p:spPr>
          <a:xfrm>
            <a:off x="1671638" y="1409700"/>
            <a:ext cx="5800725" cy="232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Nettoyage des données</a:t>
            </a:r>
            <a:endParaRPr/>
          </a:p>
        </p:txBody>
      </p:sp>
      <p:sp>
        <p:nvSpPr>
          <p:cNvPr id="103" name="Google Shape;103;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Suppression des variables concernant les </a:t>
            </a:r>
            <a:r>
              <a:rPr b="1" lang="fr"/>
              <a:t>énergies autres que l’électricité</a:t>
            </a:r>
            <a:r>
              <a:rPr lang="fr"/>
              <a:t> (fuel, gaz naturel, propane, bois…).</a:t>
            </a:r>
            <a:endParaRPr/>
          </a:p>
          <a:p>
            <a:pPr indent="0" lvl="0" marL="457200" rtl="0" algn="l">
              <a:lnSpc>
                <a:spcPct val="115000"/>
              </a:lnSpc>
              <a:spcBef>
                <a:spcPts val="0"/>
              </a:spcBef>
              <a:spcAft>
                <a:spcPts val="0"/>
              </a:spcAft>
              <a:buNone/>
            </a:pPr>
            <a:r>
              <a:rPr lang="fr"/>
              <a:t>Cette suppression concerne </a:t>
            </a:r>
            <a:r>
              <a:rPr lang="fr"/>
              <a:t>116 </a:t>
            </a:r>
            <a:r>
              <a:rPr lang="fr"/>
              <a:t>variables.</a:t>
            </a:r>
            <a:endParaRPr/>
          </a:p>
          <a:p>
            <a:pPr indent="0" lvl="0" marL="457200" rtl="0" algn="l">
              <a:lnSpc>
                <a:spcPct val="115000"/>
              </a:lnSpc>
              <a:spcBef>
                <a:spcPts val="0"/>
              </a:spcBef>
              <a:spcAft>
                <a:spcPts val="0"/>
              </a:spcAft>
              <a:buNone/>
            </a:pPr>
            <a:r>
              <a:t/>
            </a:r>
            <a:endParaRPr/>
          </a:p>
          <a:p>
            <a:pPr indent="-342900" lvl="0" marL="457200" rtl="0" algn="l">
              <a:spcBef>
                <a:spcPts val="0"/>
              </a:spcBef>
              <a:spcAft>
                <a:spcPts val="0"/>
              </a:spcAft>
              <a:buSzPts val="1800"/>
              <a:buChar char="●"/>
            </a:pPr>
            <a:r>
              <a:rPr lang="fr"/>
              <a:t>Suppression des variables qui concerne les variables indicateurs d’imputation pour d’autres variables et de calibration pour l’analyse de l’EIA</a:t>
            </a:r>
            <a:endParaRPr/>
          </a:p>
          <a:p>
            <a:pPr indent="0" lvl="0" marL="457200" rtl="0" algn="l">
              <a:spcBef>
                <a:spcPts val="0"/>
              </a:spcBef>
              <a:spcAft>
                <a:spcPts val="0"/>
              </a:spcAft>
              <a:buNone/>
            </a:pPr>
            <a:r>
              <a:rPr lang="fr"/>
              <a:t>Cette suppression concerne 407 variables.</a:t>
            </a:r>
            <a:endParaRPr/>
          </a:p>
          <a:p>
            <a:pPr indent="0" lvl="0" marL="0" rtl="0" algn="l">
              <a:spcBef>
                <a:spcPts val="0"/>
              </a:spcBef>
              <a:spcAft>
                <a:spcPts val="0"/>
              </a:spcAft>
              <a:buNone/>
            </a:pPr>
            <a:r>
              <a:t/>
            </a:r>
            <a:endParaRPr/>
          </a:p>
        </p:txBody>
      </p:sp>
      <p:sp>
        <p:nvSpPr>
          <p:cNvPr id="104" name="Google Shape;10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2e9dc6b246e_0_1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utilisant beaucoup la </a:t>
            </a:r>
            <a:r>
              <a:rPr b="1" lang="fr"/>
              <a:t>piscine</a:t>
            </a:r>
            <a:endParaRPr b="1"/>
          </a:p>
          <a:p>
            <a:pPr indent="-342900" lvl="0" marL="457200" rtl="0" algn="l">
              <a:lnSpc>
                <a:spcPct val="115000"/>
              </a:lnSpc>
              <a:spcBef>
                <a:spcPts val="1200"/>
              </a:spcBef>
              <a:spcAft>
                <a:spcPts val="0"/>
              </a:spcAft>
              <a:buSzPts val="1800"/>
              <a:buChar char="●"/>
            </a:pPr>
            <a:r>
              <a:rPr lang="fr"/>
              <a:t>Cluster 1 : Les ménages utilisant beaucoup les </a:t>
            </a:r>
            <a:r>
              <a:rPr b="1" lang="fr"/>
              <a:t>télévisions</a:t>
            </a:r>
            <a:endParaRPr b="1"/>
          </a:p>
          <a:p>
            <a:pPr indent="-342900" lvl="0" marL="457200" rtl="0" algn="l">
              <a:lnSpc>
                <a:spcPct val="115000"/>
              </a:lnSpc>
              <a:spcBef>
                <a:spcPts val="1200"/>
              </a:spcBef>
              <a:spcAft>
                <a:spcPts val="0"/>
              </a:spcAft>
              <a:buSzPts val="1800"/>
              <a:buChar char="●"/>
            </a:pPr>
            <a:r>
              <a:rPr lang="fr"/>
              <a:t>Cluster 2 : Les ménages </a:t>
            </a:r>
            <a:r>
              <a:rPr b="1" lang="fr"/>
              <a:t>n’utilisant pas la climatisation</a:t>
            </a:r>
            <a:r>
              <a:rPr lang="fr"/>
              <a:t> au grenier</a:t>
            </a:r>
            <a:endParaRPr b="1"/>
          </a:p>
          <a:p>
            <a:pPr indent="-342900" lvl="0" marL="457200" rtl="0" algn="l">
              <a:lnSpc>
                <a:spcPct val="115000"/>
              </a:lnSpc>
              <a:spcBef>
                <a:spcPts val="1200"/>
              </a:spcBef>
              <a:spcAft>
                <a:spcPts val="0"/>
              </a:spcAft>
              <a:buSzPts val="1800"/>
              <a:buChar char="●"/>
            </a:pPr>
            <a:r>
              <a:rPr lang="fr"/>
              <a:t>Cluster 3 : </a:t>
            </a:r>
            <a:r>
              <a:rPr lang="fr"/>
              <a:t>Les ménages </a:t>
            </a:r>
            <a:r>
              <a:rPr b="1" lang="fr"/>
              <a:t>raisonnables</a:t>
            </a:r>
            <a:endParaRPr b="1"/>
          </a:p>
          <a:p>
            <a:pPr indent="-342900" lvl="0" marL="457200" rtl="0" algn="l">
              <a:lnSpc>
                <a:spcPct val="115000"/>
              </a:lnSpc>
              <a:spcBef>
                <a:spcPts val="1200"/>
              </a:spcBef>
              <a:spcAft>
                <a:spcPts val="0"/>
              </a:spcAft>
              <a:buSzPts val="1800"/>
              <a:buChar char="●"/>
            </a:pPr>
            <a:r>
              <a:rPr lang="fr"/>
              <a:t>Cluster 4 : Les ménages </a:t>
            </a:r>
            <a:r>
              <a:rPr b="1" lang="fr"/>
              <a:t>n’ayant pas de climatisation</a:t>
            </a:r>
            <a:endParaRPr b="1"/>
          </a:p>
          <a:p>
            <a:pPr indent="-342900" lvl="0" marL="457200" rtl="0" algn="l">
              <a:lnSpc>
                <a:spcPct val="115000"/>
              </a:lnSpc>
              <a:spcBef>
                <a:spcPts val="1200"/>
              </a:spcBef>
              <a:spcAft>
                <a:spcPts val="0"/>
              </a:spcAft>
              <a:buSzPts val="1800"/>
              <a:buChar char="●"/>
            </a:pPr>
            <a:r>
              <a:rPr lang="fr"/>
              <a:t>Cluster 5 : </a:t>
            </a:r>
            <a:r>
              <a:rPr lang="fr"/>
              <a:t>Les ménages utilisant intensivement </a:t>
            </a:r>
            <a:r>
              <a:rPr b="1" lang="fr"/>
              <a:t>l’électroménager</a:t>
            </a:r>
            <a:endParaRPr/>
          </a:p>
        </p:txBody>
      </p:sp>
      <p:sp>
        <p:nvSpPr>
          <p:cNvPr id="618" name="Google Shape;618;g2e9dc6b246e_0_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619" name="Google Shape;619;g2e9dc6b246e_0_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6 clusters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e9dc6b246e_0_1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a:p>
            <a:pPr indent="0" lvl="0" marL="0" rtl="0" algn="l">
              <a:lnSpc>
                <a:spcPct val="100000"/>
              </a:lnSpc>
              <a:spcBef>
                <a:spcPts val="0"/>
              </a:spcBef>
              <a:spcAft>
                <a:spcPts val="0"/>
              </a:spcAft>
              <a:buSzPct val="111111"/>
              <a:buNone/>
            </a:pPr>
            <a:r>
              <a:t/>
            </a:r>
            <a:endParaRPr/>
          </a:p>
        </p:txBody>
      </p:sp>
      <p:sp>
        <p:nvSpPr>
          <p:cNvPr id="625" name="Google Shape;625;g2e9dc6b246e_0_1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626" name="Google Shape;626;g2e9dc6b246e_0_157"/>
          <p:cNvSpPr txBox="1"/>
          <p:nvPr/>
        </p:nvSpPr>
        <p:spPr>
          <a:xfrm>
            <a:off x="2313551" y="4077325"/>
            <a:ext cx="44385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6</a:t>
            </a:r>
            <a:r>
              <a:rPr lang="fr" sz="1600">
                <a:solidFill>
                  <a:schemeClr val="accent3"/>
                </a:solidFill>
                <a:latin typeface="Proxima Nova"/>
                <a:ea typeface="Proxima Nova"/>
                <a:cs typeface="Proxima Nova"/>
                <a:sym typeface="Proxima Nova"/>
              </a:rPr>
              <a:t> = cluster qui consomme le moins d’énergie</a:t>
            </a:r>
            <a:endParaRPr sz="1600">
              <a:solidFill>
                <a:schemeClr val="accent3"/>
              </a:solidFill>
              <a:latin typeface="Proxima Nova"/>
              <a:ea typeface="Proxima Nova"/>
              <a:cs typeface="Proxima Nova"/>
              <a:sym typeface="Proxima Nova"/>
            </a:endParaRPr>
          </a:p>
        </p:txBody>
      </p:sp>
      <p:sp>
        <p:nvSpPr>
          <p:cNvPr id="627" name="Google Shape;627;g2e9dc6b246e_0_157"/>
          <p:cNvSpPr/>
          <p:nvPr/>
        </p:nvSpPr>
        <p:spPr>
          <a:xfrm>
            <a:off x="6533950" y="38323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628" name="Google Shape;628;g2e9dc6b246e_0_157"/>
          <p:cNvPicPr preferRelativeResize="0"/>
          <p:nvPr/>
        </p:nvPicPr>
        <p:blipFill>
          <a:blip r:embed="rId3">
            <a:alphaModFix/>
          </a:blip>
          <a:stretch>
            <a:fillRect/>
          </a:stretch>
        </p:blipFill>
        <p:spPr>
          <a:xfrm>
            <a:off x="2053212" y="1113501"/>
            <a:ext cx="5037570" cy="26230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e9dc6b246e_0_165"/>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entre les variables et les targets</a:t>
            </a:r>
            <a:endParaRPr/>
          </a:p>
          <a:p>
            <a:pPr indent="0" lvl="0" marL="0" rtl="0" algn="l">
              <a:lnSpc>
                <a:spcPct val="100000"/>
              </a:lnSpc>
              <a:spcBef>
                <a:spcPts val="0"/>
              </a:spcBef>
              <a:spcAft>
                <a:spcPts val="0"/>
              </a:spcAft>
              <a:buSzPct val="111111"/>
              <a:buNone/>
            </a:pPr>
            <a:r>
              <a:t/>
            </a:r>
            <a:endParaRPr/>
          </a:p>
        </p:txBody>
      </p:sp>
      <p:sp>
        <p:nvSpPr>
          <p:cNvPr id="634" name="Google Shape;634;g2e9dc6b246e_0_1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635" name="Google Shape;635;g2e9dc6b246e_0_165"/>
          <p:cNvPicPr preferRelativeResize="0"/>
          <p:nvPr/>
        </p:nvPicPr>
        <p:blipFill>
          <a:blip r:embed="rId3">
            <a:alphaModFix/>
          </a:blip>
          <a:stretch>
            <a:fillRect/>
          </a:stretch>
        </p:blipFill>
        <p:spPr>
          <a:xfrm>
            <a:off x="311700" y="704400"/>
            <a:ext cx="3776124" cy="2177600"/>
          </a:xfrm>
          <a:prstGeom prst="rect">
            <a:avLst/>
          </a:prstGeom>
          <a:noFill/>
          <a:ln>
            <a:noFill/>
          </a:ln>
        </p:spPr>
      </p:pic>
      <p:pic>
        <p:nvPicPr>
          <p:cNvPr id="636" name="Google Shape;636;g2e9dc6b246e_0_165"/>
          <p:cNvPicPr preferRelativeResize="0"/>
          <p:nvPr/>
        </p:nvPicPr>
        <p:blipFill>
          <a:blip r:embed="rId4">
            <a:alphaModFix/>
          </a:blip>
          <a:stretch>
            <a:fillRect/>
          </a:stretch>
        </p:blipFill>
        <p:spPr>
          <a:xfrm>
            <a:off x="4825050" y="704388"/>
            <a:ext cx="3776125" cy="2222276"/>
          </a:xfrm>
          <a:prstGeom prst="rect">
            <a:avLst/>
          </a:prstGeom>
          <a:noFill/>
          <a:ln>
            <a:noFill/>
          </a:ln>
        </p:spPr>
      </p:pic>
      <p:pic>
        <p:nvPicPr>
          <p:cNvPr id="637" name="Google Shape;637;g2e9dc6b246e_0_165"/>
          <p:cNvPicPr preferRelativeResize="0"/>
          <p:nvPr/>
        </p:nvPicPr>
        <p:blipFill>
          <a:blip r:embed="rId5">
            <a:alphaModFix/>
          </a:blip>
          <a:stretch>
            <a:fillRect/>
          </a:stretch>
        </p:blipFill>
        <p:spPr>
          <a:xfrm>
            <a:off x="311700" y="2872250"/>
            <a:ext cx="3776125" cy="2199686"/>
          </a:xfrm>
          <a:prstGeom prst="rect">
            <a:avLst/>
          </a:prstGeom>
          <a:noFill/>
          <a:ln>
            <a:noFill/>
          </a:ln>
        </p:spPr>
      </p:pic>
      <p:pic>
        <p:nvPicPr>
          <p:cNvPr id="638" name="Google Shape;638;g2e9dc6b246e_0_165"/>
          <p:cNvPicPr preferRelativeResize="0"/>
          <p:nvPr/>
        </p:nvPicPr>
        <p:blipFill>
          <a:blip r:embed="rId6">
            <a:alphaModFix/>
          </a:blip>
          <a:stretch>
            <a:fillRect/>
          </a:stretch>
        </p:blipFill>
        <p:spPr>
          <a:xfrm>
            <a:off x="4825050" y="2886230"/>
            <a:ext cx="3776124" cy="217172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2e9dc6b246e_0_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644" name="Google Shape;644;g2e9dc6b246e_0_133"/>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entre les variables et les targets</a:t>
            </a:r>
            <a:endParaRPr/>
          </a:p>
          <a:p>
            <a:pPr indent="0" lvl="0" marL="0" rtl="0" algn="l">
              <a:lnSpc>
                <a:spcPct val="100000"/>
              </a:lnSpc>
              <a:spcBef>
                <a:spcPts val="0"/>
              </a:spcBef>
              <a:spcAft>
                <a:spcPts val="0"/>
              </a:spcAft>
              <a:buSzPct val="111111"/>
              <a:buNone/>
            </a:pPr>
            <a:r>
              <a:t/>
            </a:r>
            <a:endParaRPr/>
          </a:p>
        </p:txBody>
      </p:sp>
      <p:pic>
        <p:nvPicPr>
          <p:cNvPr id="645" name="Google Shape;645;g2e9dc6b246e_0_133"/>
          <p:cNvPicPr preferRelativeResize="0"/>
          <p:nvPr/>
        </p:nvPicPr>
        <p:blipFill>
          <a:blip r:embed="rId3">
            <a:alphaModFix/>
          </a:blip>
          <a:stretch>
            <a:fillRect/>
          </a:stretch>
        </p:blipFill>
        <p:spPr>
          <a:xfrm>
            <a:off x="0" y="1220750"/>
            <a:ext cx="4524025" cy="2641453"/>
          </a:xfrm>
          <a:prstGeom prst="rect">
            <a:avLst/>
          </a:prstGeom>
          <a:noFill/>
          <a:ln>
            <a:noFill/>
          </a:ln>
        </p:spPr>
      </p:pic>
      <p:pic>
        <p:nvPicPr>
          <p:cNvPr id="646" name="Google Shape;646;g2e9dc6b246e_0_133"/>
          <p:cNvPicPr preferRelativeResize="0"/>
          <p:nvPr/>
        </p:nvPicPr>
        <p:blipFill>
          <a:blip r:embed="rId4">
            <a:alphaModFix/>
          </a:blip>
          <a:stretch>
            <a:fillRect/>
          </a:stretch>
        </p:blipFill>
        <p:spPr>
          <a:xfrm>
            <a:off x="4524025" y="1207650"/>
            <a:ext cx="4524025" cy="26676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Clustering des variables sélectionnées : DBSCAN</a:t>
            </a:r>
            <a:endParaRPr/>
          </a:p>
          <a:p>
            <a:pPr indent="0" lvl="0" marL="0" rtl="0" algn="ctr">
              <a:lnSpc>
                <a:spcPct val="100000"/>
              </a:lnSpc>
              <a:spcBef>
                <a:spcPts val="0"/>
              </a:spcBef>
              <a:spcAft>
                <a:spcPts val="0"/>
              </a:spcAft>
              <a:buSzPct val="111111"/>
              <a:buNone/>
            </a:pPr>
            <a:r>
              <a:t/>
            </a:r>
            <a:endParaRPr/>
          </a:p>
        </p:txBody>
      </p:sp>
      <p:sp>
        <p:nvSpPr>
          <p:cNvPr id="652" name="Google Shape;65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653" name="Google Shape;653;p33"/>
          <p:cNvPicPr preferRelativeResize="0"/>
          <p:nvPr/>
        </p:nvPicPr>
        <p:blipFill>
          <a:blip r:embed="rId3">
            <a:alphaModFix/>
          </a:blip>
          <a:stretch>
            <a:fillRect/>
          </a:stretch>
        </p:blipFill>
        <p:spPr>
          <a:xfrm>
            <a:off x="1831613" y="1017725"/>
            <a:ext cx="5480765" cy="3820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2ea1dbcd397_0_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Tableau des moyennes des variables pour chaque cluster</a:t>
            </a:r>
            <a:endParaRPr/>
          </a:p>
        </p:txBody>
      </p:sp>
      <p:sp>
        <p:nvSpPr>
          <p:cNvPr id="659" name="Google Shape;659;g2ea1dbcd397_0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660" name="Google Shape;660;g2ea1dbcd397_0_11"/>
          <p:cNvPicPr preferRelativeResize="0"/>
          <p:nvPr/>
        </p:nvPicPr>
        <p:blipFill>
          <a:blip r:embed="rId3">
            <a:alphaModFix/>
          </a:blip>
          <a:stretch>
            <a:fillRect/>
          </a:stretch>
        </p:blipFill>
        <p:spPr>
          <a:xfrm>
            <a:off x="1885675" y="1216175"/>
            <a:ext cx="5372650" cy="3005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2ea1dbcd397_0_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utilisant beaucoup la </a:t>
            </a:r>
            <a:r>
              <a:rPr b="1" lang="fr"/>
              <a:t>piscine</a:t>
            </a:r>
            <a:endParaRPr b="1"/>
          </a:p>
          <a:p>
            <a:pPr indent="-342900" lvl="0" marL="457200" rtl="0" algn="l">
              <a:lnSpc>
                <a:spcPct val="115000"/>
              </a:lnSpc>
              <a:spcBef>
                <a:spcPts val="1200"/>
              </a:spcBef>
              <a:spcAft>
                <a:spcPts val="0"/>
              </a:spcAft>
              <a:buSzPts val="1800"/>
              <a:buChar char="●"/>
            </a:pPr>
            <a:r>
              <a:rPr lang="fr"/>
              <a:t>Cluster 1 : Les ménages utilisant beaucoup les </a:t>
            </a:r>
            <a:r>
              <a:rPr b="1" lang="fr"/>
              <a:t>télévisions</a:t>
            </a:r>
            <a:endParaRPr b="1"/>
          </a:p>
          <a:p>
            <a:pPr indent="-342900" lvl="0" marL="457200" rtl="0" algn="l">
              <a:lnSpc>
                <a:spcPct val="115000"/>
              </a:lnSpc>
              <a:spcBef>
                <a:spcPts val="1200"/>
              </a:spcBef>
              <a:spcAft>
                <a:spcPts val="0"/>
              </a:spcAft>
              <a:buSzPts val="1800"/>
              <a:buChar char="●"/>
            </a:pPr>
            <a:r>
              <a:rPr lang="fr"/>
              <a:t>Cluster 2 : Les ménages </a:t>
            </a:r>
            <a:r>
              <a:rPr b="1" lang="fr"/>
              <a:t>n’utilisant pas la climatisation</a:t>
            </a:r>
            <a:r>
              <a:rPr lang="fr"/>
              <a:t> au grenier</a:t>
            </a:r>
            <a:endParaRPr b="1"/>
          </a:p>
          <a:p>
            <a:pPr indent="-342900" lvl="0" marL="457200" rtl="0" algn="l">
              <a:lnSpc>
                <a:spcPct val="115000"/>
              </a:lnSpc>
              <a:spcBef>
                <a:spcPts val="1200"/>
              </a:spcBef>
              <a:spcAft>
                <a:spcPts val="0"/>
              </a:spcAft>
              <a:buSzPts val="1800"/>
              <a:buChar char="●"/>
            </a:pPr>
            <a:r>
              <a:rPr lang="fr"/>
              <a:t>Cluster 3 : Les ménages </a:t>
            </a:r>
            <a:r>
              <a:rPr b="1" lang="fr"/>
              <a:t>raisonnables</a:t>
            </a:r>
            <a:endParaRPr b="1"/>
          </a:p>
          <a:p>
            <a:pPr indent="-342900" lvl="0" marL="457200" rtl="0" algn="l">
              <a:lnSpc>
                <a:spcPct val="115000"/>
              </a:lnSpc>
              <a:spcBef>
                <a:spcPts val="1200"/>
              </a:spcBef>
              <a:spcAft>
                <a:spcPts val="0"/>
              </a:spcAft>
              <a:buSzPts val="1800"/>
              <a:buChar char="●"/>
            </a:pPr>
            <a:r>
              <a:rPr lang="fr"/>
              <a:t>Cluster 4 : Les ménages </a:t>
            </a:r>
            <a:r>
              <a:rPr b="1" lang="fr"/>
              <a:t>n’ayant pas de climatisation</a:t>
            </a:r>
            <a:endParaRPr b="1"/>
          </a:p>
          <a:p>
            <a:pPr indent="-342900" lvl="0" marL="457200" rtl="0" algn="l">
              <a:lnSpc>
                <a:spcPct val="115000"/>
              </a:lnSpc>
              <a:spcBef>
                <a:spcPts val="1200"/>
              </a:spcBef>
              <a:spcAft>
                <a:spcPts val="0"/>
              </a:spcAft>
              <a:buSzPts val="1800"/>
              <a:buChar char="●"/>
            </a:pPr>
            <a:r>
              <a:rPr lang="fr"/>
              <a:t>Cluster 5 : Les ménages utilisant intensivement </a:t>
            </a:r>
            <a:r>
              <a:rPr b="1" lang="fr"/>
              <a:t>l’électroménager</a:t>
            </a:r>
            <a:endParaRPr/>
          </a:p>
        </p:txBody>
      </p:sp>
      <p:sp>
        <p:nvSpPr>
          <p:cNvPr id="666" name="Google Shape;666;g2ea1dbcd397_0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667" name="Google Shape;667;g2ea1dbcd397_0_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6 clusters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Comment qualifier chaque cluster ?</a:t>
            </a:r>
            <a:endParaRPr/>
          </a:p>
        </p:txBody>
      </p:sp>
      <p:sp>
        <p:nvSpPr>
          <p:cNvPr id="673" name="Google Shape;673;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n’ayant pas de climatisation</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1 : Les autres ménages </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Les ménages n’utilisant pas de piscine mais utilisant toute la journée les télévisions</a:t>
            </a:r>
            <a:endParaRPr/>
          </a:p>
        </p:txBody>
      </p:sp>
      <p:sp>
        <p:nvSpPr>
          <p:cNvPr id="674" name="Google Shape;67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a:p>
            <a:pPr indent="0" lvl="0" marL="0" rtl="0" algn="l">
              <a:lnSpc>
                <a:spcPct val="100000"/>
              </a:lnSpc>
              <a:spcBef>
                <a:spcPts val="0"/>
              </a:spcBef>
              <a:spcAft>
                <a:spcPts val="0"/>
              </a:spcAft>
              <a:buSzPct val="111111"/>
              <a:buNone/>
            </a:pPr>
            <a:r>
              <a:t/>
            </a:r>
            <a:endParaRPr/>
          </a:p>
        </p:txBody>
      </p:sp>
      <p:sp>
        <p:nvSpPr>
          <p:cNvPr id="680" name="Google Shape;68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681" name="Google Shape;681;p36"/>
          <p:cNvSpPr/>
          <p:nvPr/>
        </p:nvSpPr>
        <p:spPr>
          <a:xfrm>
            <a:off x="6457625" y="40905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682" name="Google Shape;682;p36"/>
          <p:cNvPicPr preferRelativeResize="0"/>
          <p:nvPr/>
        </p:nvPicPr>
        <p:blipFill>
          <a:blip r:embed="rId3">
            <a:alphaModFix/>
          </a:blip>
          <a:stretch>
            <a:fillRect/>
          </a:stretch>
        </p:blipFill>
        <p:spPr>
          <a:xfrm>
            <a:off x="1217938" y="1488913"/>
            <a:ext cx="6405375" cy="2130425"/>
          </a:xfrm>
          <a:prstGeom prst="rect">
            <a:avLst/>
          </a:prstGeom>
          <a:noFill/>
          <a:ln>
            <a:noFill/>
          </a:ln>
        </p:spPr>
      </p:pic>
      <p:sp>
        <p:nvSpPr>
          <p:cNvPr id="683" name="Google Shape;683;p36"/>
          <p:cNvSpPr txBox="1"/>
          <p:nvPr/>
        </p:nvSpPr>
        <p:spPr>
          <a:xfrm>
            <a:off x="2237226" y="4157950"/>
            <a:ext cx="44385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3</a:t>
            </a:r>
            <a:r>
              <a:rPr lang="fr" sz="1600">
                <a:solidFill>
                  <a:schemeClr val="accent3"/>
                </a:solidFill>
                <a:latin typeface="Proxima Nova"/>
                <a:ea typeface="Proxima Nova"/>
                <a:cs typeface="Proxima Nova"/>
                <a:sym typeface="Proxima Nova"/>
              </a:rPr>
              <a:t> = cluster qui consomme le moins d’énergie</a:t>
            </a:r>
            <a:endParaRPr sz="1600">
              <a:solidFill>
                <a:schemeClr val="accent3"/>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7"/>
          <p:cNvSpPr txBox="1"/>
          <p:nvPr>
            <p:ph type="title"/>
          </p:nvPr>
        </p:nvSpPr>
        <p:spPr>
          <a:xfrm>
            <a:off x="311700" y="1725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entre les variables et les targets</a:t>
            </a:r>
            <a:endParaRPr/>
          </a:p>
          <a:p>
            <a:pPr indent="0" lvl="0" marL="0" rtl="0" algn="l">
              <a:lnSpc>
                <a:spcPct val="100000"/>
              </a:lnSpc>
              <a:spcBef>
                <a:spcPts val="0"/>
              </a:spcBef>
              <a:spcAft>
                <a:spcPts val="0"/>
              </a:spcAft>
              <a:buSzPct val="111111"/>
              <a:buNone/>
            </a:pPr>
            <a:r>
              <a:t/>
            </a:r>
            <a:endParaRPr/>
          </a:p>
        </p:txBody>
      </p:sp>
      <p:sp>
        <p:nvSpPr>
          <p:cNvPr id="689" name="Google Shape;68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690" name="Google Shape;690;p37"/>
          <p:cNvPicPr preferRelativeResize="0"/>
          <p:nvPr/>
        </p:nvPicPr>
        <p:blipFill>
          <a:blip r:embed="rId3">
            <a:alphaModFix/>
          </a:blip>
          <a:stretch>
            <a:fillRect/>
          </a:stretch>
        </p:blipFill>
        <p:spPr>
          <a:xfrm>
            <a:off x="311700" y="795287"/>
            <a:ext cx="3864675" cy="2253875"/>
          </a:xfrm>
          <a:prstGeom prst="rect">
            <a:avLst/>
          </a:prstGeom>
          <a:noFill/>
          <a:ln>
            <a:noFill/>
          </a:ln>
        </p:spPr>
      </p:pic>
      <p:pic>
        <p:nvPicPr>
          <p:cNvPr id="691" name="Google Shape;691;p37"/>
          <p:cNvPicPr preferRelativeResize="0"/>
          <p:nvPr/>
        </p:nvPicPr>
        <p:blipFill>
          <a:blip r:embed="rId4">
            <a:alphaModFix/>
          </a:blip>
          <a:stretch>
            <a:fillRect/>
          </a:stretch>
        </p:blipFill>
        <p:spPr>
          <a:xfrm>
            <a:off x="4642852" y="795300"/>
            <a:ext cx="3800748" cy="2195575"/>
          </a:xfrm>
          <a:prstGeom prst="rect">
            <a:avLst/>
          </a:prstGeom>
          <a:noFill/>
          <a:ln>
            <a:noFill/>
          </a:ln>
        </p:spPr>
      </p:pic>
      <p:pic>
        <p:nvPicPr>
          <p:cNvPr id="692" name="Google Shape;692;p37"/>
          <p:cNvPicPr preferRelativeResize="0"/>
          <p:nvPr/>
        </p:nvPicPr>
        <p:blipFill>
          <a:blip r:embed="rId5">
            <a:alphaModFix/>
          </a:blip>
          <a:stretch>
            <a:fillRect/>
          </a:stretch>
        </p:blipFill>
        <p:spPr>
          <a:xfrm>
            <a:off x="2796662" y="2990875"/>
            <a:ext cx="3550671" cy="206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Gestion des valeurs NaN</a:t>
            </a:r>
            <a:endParaRPr/>
          </a:p>
        </p:txBody>
      </p:sp>
      <p:sp>
        <p:nvSpPr>
          <p:cNvPr id="110" name="Google Shape;110;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Identification des lignes contenant une valeur Nan</a:t>
            </a:r>
            <a:endParaRPr/>
          </a:p>
          <a:p>
            <a:pPr indent="0" lvl="0" marL="45720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fr"/>
              <a:t>Calcul des distances euclidiennes entre chaque ligne avec NaN et les lignes complètes avec </a:t>
            </a:r>
            <a:r>
              <a:rPr b="1" lang="fr"/>
              <a:t>sklearn.metrics.pairwise.nan_euclidean_distances</a:t>
            </a:r>
            <a:endParaRPr b="1"/>
          </a:p>
          <a:p>
            <a:pPr indent="0" lvl="0" marL="457200" rtl="0" algn="l">
              <a:lnSpc>
                <a:spcPct val="115000"/>
              </a:lnSpc>
              <a:spcBef>
                <a:spcPts val="1200"/>
              </a:spcBef>
              <a:spcAft>
                <a:spcPts val="0"/>
              </a:spcAft>
              <a:buSzPts val="1800"/>
              <a:buNone/>
            </a:pPr>
            <a:r>
              <a:t/>
            </a:r>
            <a:endParaRPr b="1"/>
          </a:p>
          <a:p>
            <a:pPr indent="-342900" lvl="0" marL="457200" rtl="0" algn="l">
              <a:lnSpc>
                <a:spcPct val="115000"/>
              </a:lnSpc>
              <a:spcBef>
                <a:spcPts val="1200"/>
              </a:spcBef>
              <a:spcAft>
                <a:spcPts val="0"/>
              </a:spcAft>
              <a:buSzPts val="1800"/>
              <a:buChar char="●"/>
            </a:pPr>
            <a:r>
              <a:rPr lang="fr"/>
              <a:t>Remplacement des valeurs NaN avec la ligne la plus proche</a:t>
            </a:r>
            <a:endParaRPr/>
          </a:p>
        </p:txBody>
      </p:sp>
      <p:sp>
        <p:nvSpPr>
          <p:cNvPr id="111" name="Google Shape;1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e810586e8c_0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Variables comportementales</a:t>
            </a:r>
            <a:endParaRPr/>
          </a:p>
        </p:txBody>
      </p:sp>
      <p:sp>
        <p:nvSpPr>
          <p:cNvPr id="117" name="Google Shape;117;g2e810586e8c_0_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t/>
            </a:r>
            <a:endParaRPr/>
          </a:p>
          <a:p>
            <a:pPr indent="0" lvl="0" marL="457200" rtl="0" algn="l">
              <a:spcBef>
                <a:spcPts val="0"/>
              </a:spcBef>
              <a:spcAft>
                <a:spcPts val="0"/>
              </a:spcAft>
              <a:buNone/>
            </a:pPr>
            <a:r>
              <a:rPr lang="fr"/>
              <a:t>Identification manuelle des </a:t>
            </a:r>
            <a:r>
              <a:rPr b="1" lang="fr"/>
              <a:t>variables comportementales</a:t>
            </a:r>
            <a:endParaRPr b="1"/>
          </a:p>
          <a:p>
            <a:pPr indent="0" lvl="0" marL="457200" rtl="0" algn="l">
              <a:spcBef>
                <a:spcPts val="0"/>
              </a:spcBef>
              <a:spcAft>
                <a:spcPts val="0"/>
              </a:spcAft>
              <a:buNone/>
            </a:pPr>
            <a:r>
              <a:rPr b="1" lang="fr"/>
              <a:t>88 variables</a:t>
            </a:r>
            <a:r>
              <a:rPr lang="fr"/>
              <a:t> ont été classifiées comme</a:t>
            </a:r>
            <a:r>
              <a:rPr lang="fr"/>
              <a:t> comportementales.</a:t>
            </a:r>
            <a:endParaRPr/>
          </a:p>
          <a:p>
            <a:pPr indent="0" lvl="0" marL="457200" rtl="0" algn="l">
              <a:spcBef>
                <a:spcPts val="0"/>
              </a:spcBef>
              <a:spcAft>
                <a:spcPts val="0"/>
              </a:spcAft>
              <a:buNone/>
            </a:pPr>
            <a:r>
              <a:rPr lang="fr"/>
              <a:t>E</a:t>
            </a:r>
            <a:r>
              <a:rPr lang="fr"/>
              <a:t>xemples : </a:t>
            </a:r>
            <a:endParaRPr/>
          </a:p>
          <a:p>
            <a:pPr indent="457200" lvl="0" marL="457200" rtl="0" algn="l">
              <a:spcBef>
                <a:spcPts val="0"/>
              </a:spcBef>
              <a:spcAft>
                <a:spcPts val="0"/>
              </a:spcAft>
              <a:buNone/>
            </a:pPr>
            <a:r>
              <a:rPr lang="fr"/>
              <a:t>MONPOOL : nombre de mois d’utilisation de la piscine l’année dernière</a:t>
            </a:r>
            <a:endParaRPr/>
          </a:p>
          <a:p>
            <a:pPr indent="457200" lvl="0" marL="457200" rtl="0" algn="l">
              <a:spcBef>
                <a:spcPts val="0"/>
              </a:spcBef>
              <a:spcAft>
                <a:spcPts val="0"/>
              </a:spcAft>
              <a:buNone/>
            </a:pPr>
            <a:r>
              <a:rPr lang="fr"/>
              <a:t>OVENUSE : fréquence d’utilisation du four par semaine</a:t>
            </a:r>
            <a:endParaRPr/>
          </a:p>
          <a:p>
            <a:pPr indent="0" lvl="0" marL="914400" rtl="0" algn="l">
              <a:spcBef>
                <a:spcPts val="0"/>
              </a:spcBef>
              <a:spcAft>
                <a:spcPts val="0"/>
              </a:spcAft>
              <a:buNone/>
            </a:pPr>
            <a:r>
              <a:rPr lang="fr"/>
              <a:t>EVCHRGWKS : l’utilisateur charge son véhicule électrique sur son lieu de travail/d’étude</a:t>
            </a:r>
            <a:endParaRPr/>
          </a:p>
          <a:p>
            <a:pPr indent="0" lvl="0" marL="914400" rtl="0" algn="l">
              <a:spcBef>
                <a:spcPts val="0"/>
              </a:spcBef>
              <a:spcAft>
                <a:spcPts val="0"/>
              </a:spcAft>
              <a:buNone/>
            </a:pPr>
            <a:r>
              <a:rPr lang="fr"/>
              <a:t>DWCYCLE : type de cycle d’utilisation principal du lave-vaisselle (cycle rapide, cycle lourd pour casserolle, cycle à basse consommation d’énergie…)</a:t>
            </a:r>
            <a:endParaRPr/>
          </a:p>
          <a:p>
            <a:pPr indent="0" lvl="0" marL="457200" rtl="0" algn="l">
              <a:spcBef>
                <a:spcPts val="0"/>
              </a:spcBef>
              <a:spcAft>
                <a:spcPts val="0"/>
              </a:spcAft>
              <a:buNone/>
            </a:pPr>
            <a:r>
              <a:t/>
            </a:r>
            <a:endParaRPr/>
          </a:p>
        </p:txBody>
      </p:sp>
      <p:sp>
        <p:nvSpPr>
          <p:cNvPr id="118" name="Google Shape;118;g2e810586e8c_0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